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 id="2147483700" r:id="rId5"/>
    <p:sldMasterId id="2147483701"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Lst>
  <p:sldSz cy="5143500" cx="9144000"/>
  <p:notesSz cx="6858000" cy="9144000"/>
  <p:embeddedFontLst>
    <p:embeddedFont>
      <p:font typeface="Raleway"/>
      <p:regular r:id="rId124"/>
      <p:bold r:id="rId125"/>
      <p:italic r:id="rId126"/>
      <p:boldItalic r:id="rId127"/>
    </p:embeddedFont>
    <p:embeddedFont>
      <p:font typeface="Roboto"/>
      <p:regular r:id="rId128"/>
      <p:bold r:id="rId129"/>
      <p:italic r:id="rId130"/>
      <p:boldItalic r:id="rId131"/>
    </p:embeddedFont>
    <p:embeddedFont>
      <p:font typeface="Cabin"/>
      <p:regular r:id="rId132"/>
      <p:bold r:id="rId133"/>
      <p:italic r:id="rId134"/>
      <p:boldItalic r:id="rId135"/>
    </p:embeddedFont>
    <p:embeddedFont>
      <p:font typeface="Raleway Light"/>
      <p:regular r:id="rId136"/>
      <p:bold r:id="rId137"/>
      <p:italic r:id="rId138"/>
      <p:boldItalic r:id="rId139"/>
    </p:embeddedFont>
    <p:embeddedFont>
      <p:font typeface="Gill Sans"/>
      <p:regular r:id="rId140"/>
      <p:bold r:id="rId141"/>
    </p:embeddedFont>
    <p:embeddedFont>
      <p:font typeface="Raleway ExtraLight"/>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338161B-9D53-4F7C-8E3D-25D61244B3D1}">
  <a:tblStyle styleId="{1338161B-9D53-4F7C-8E3D-25D61244B3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Roboto-bold.fntdata"/><Relationship Id="rId128" Type="http://schemas.openxmlformats.org/officeDocument/2006/relationships/font" Target="fonts/Roboto-regular.fntdata"/><Relationship Id="rId127" Type="http://schemas.openxmlformats.org/officeDocument/2006/relationships/font" Target="fonts/Raleway-boldItalic.fntdata"/><Relationship Id="rId126" Type="http://schemas.openxmlformats.org/officeDocument/2006/relationships/font" Target="fonts/Raleway-italic.fntdata"/><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Raleway-bold.fntdata"/><Relationship Id="rId29" Type="http://schemas.openxmlformats.org/officeDocument/2006/relationships/slide" Target="slides/slide21.xml"/><Relationship Id="rId124" Type="http://schemas.openxmlformats.org/officeDocument/2006/relationships/font" Target="fonts/Raleway-regular.fntdata"/><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3" Type="http://schemas.openxmlformats.org/officeDocument/2006/relationships/font" Target="fonts/RalewayExtraLight-bold.fntdata"/><Relationship Id="rId142" Type="http://schemas.openxmlformats.org/officeDocument/2006/relationships/font" Target="fonts/RalewayExtraLight-regular.fntdata"/><Relationship Id="rId141" Type="http://schemas.openxmlformats.org/officeDocument/2006/relationships/font" Target="fonts/GillSans-bold.fntdata"/><Relationship Id="rId140"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145" Type="http://schemas.openxmlformats.org/officeDocument/2006/relationships/font" Target="fonts/RalewayExtraLight-boldItalic.fntdata"/><Relationship Id="rId8" Type="http://schemas.openxmlformats.org/officeDocument/2006/relationships/notesMaster" Target="notesMasters/notesMaster1.xml"/><Relationship Id="rId144" Type="http://schemas.openxmlformats.org/officeDocument/2006/relationships/font" Target="fonts/RalewayExtraLight-italic.fntdata"/><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RalewayLight-boldItalic.fntdata"/><Relationship Id="rId138" Type="http://schemas.openxmlformats.org/officeDocument/2006/relationships/font" Target="fonts/RalewayLight-italic.fntdata"/><Relationship Id="rId137" Type="http://schemas.openxmlformats.org/officeDocument/2006/relationships/font" Target="fonts/RalewayLight-bold.fntdata"/><Relationship Id="rId132" Type="http://schemas.openxmlformats.org/officeDocument/2006/relationships/font" Target="fonts/Cabin-regular.fntdata"/><Relationship Id="rId131" Type="http://schemas.openxmlformats.org/officeDocument/2006/relationships/font" Target="fonts/Roboto-boldItalic.fntdata"/><Relationship Id="rId130" Type="http://schemas.openxmlformats.org/officeDocument/2006/relationships/font" Target="fonts/Roboto-italic.fntdata"/><Relationship Id="rId136" Type="http://schemas.openxmlformats.org/officeDocument/2006/relationships/font" Target="fonts/RalewayLight-regular.fntdata"/><Relationship Id="rId135" Type="http://schemas.openxmlformats.org/officeDocument/2006/relationships/font" Target="fonts/Cabin-boldItalic.fntdata"/><Relationship Id="rId134" Type="http://schemas.openxmlformats.org/officeDocument/2006/relationships/font" Target="fonts/Cabin-italic.fntdata"/><Relationship Id="rId133" Type="http://schemas.openxmlformats.org/officeDocument/2006/relationships/font" Target="fonts/Cabin-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c2cd3ddfe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c2cd3dd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ac2a6a1f2_2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ac2a6a1f2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3ac2a6a1f2_2_6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ac2a6a1f2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3ac2a6a1f2_2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ac2a6a1f2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3ac2a6a1f2_2_5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ac2a6a1f2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3ac2a6a1f2_2_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3ac2a6a1f2_2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3ac2a6a1f2_2_6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3ac2a6a1f2_2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3ac2a6a1f2_2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ac2a6a1f2_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3ac2a6a1f2_2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3ac2a6a1f2_2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3ac2a6a1f2_2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ac2a6a1f2_2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3ac2a6a1f2_2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ac2a6a1f2_2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3ac2a6a1f2_2_6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ac2a6a1f2_2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ac2a6a1f2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c2a6a1f2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3be2d43b8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be2d43b8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38ab31d6da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8ab31d6d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36887f69f6_0_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6887f69f6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24ce2a874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4ce2a87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38ab31d6da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8ab31d6d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24d0494755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4d049475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ac2a6a1f2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c2a6a1f2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US">
                <a:solidFill>
                  <a:schemeClr val="dk2"/>
                </a:solidFill>
              </a:rPr>
              <a:t>We call this "application automation", so if you hear that buzzphrase, that's what we mean -- all the things that it takes to make this goal true. And yes, it works equally well for modern, greenfield, containerized microservices, but we aren't here to primarily talk about that today.</a:t>
            </a:r>
            <a:endParaRPr>
              <a:solidFill>
                <a:schemeClr val="dk2"/>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ac2a6a1f2_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3ac2a6a1f2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100">
                <a:solidFill>
                  <a:schemeClr val="dk2"/>
                </a:solidFill>
              </a:rPr>
              <a:t>Build: Platform (infrastructure) independent</a:t>
            </a:r>
            <a:endParaRPr sz="1100">
              <a:solidFill>
                <a:schemeClr val="dk2"/>
              </a:solidFill>
            </a:endParaRPr>
          </a:p>
          <a:p>
            <a:pPr indent="0" lvl="0" marL="0" rtl="0" algn="l">
              <a:lnSpc>
                <a:spcPct val="90000"/>
              </a:lnSpc>
              <a:spcBef>
                <a:spcPts val="0"/>
              </a:spcBef>
              <a:spcAft>
                <a:spcPts val="0"/>
              </a:spcAft>
              <a:buNone/>
            </a:pPr>
            <a:r>
              <a:rPr lang="en-US" sz="1100">
                <a:solidFill>
                  <a:schemeClr val="dk2"/>
                </a:solidFill>
              </a:rPr>
              <a:t>Deploy: Platform (infrastructure) dependent</a:t>
            </a:r>
            <a:endParaRPr sz="1100">
              <a:solidFill>
                <a:schemeClr val="dk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ac2a6a1f2_2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ac2a6a1f2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Works on both Linux and Windows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3ac2a6a1f2_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ac2a6a1f2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US">
                <a:solidFill>
                  <a:schemeClr val="dk2"/>
                </a:solidFill>
              </a:rPr>
              <a:t>Applications built with Habitat starts with a plan which describes how that application is built, configured, and run. Habitat then executes that plan and builds an immutable artifact that contains your software, any of its runtime dependencies, and configuration to run that software. That artifact can then be uploaded to a depot and then because it already contains every dependency it needs to run, can be deployed into any runtime environment including bare metal, VM, container. Build it once, deploy it in any environment.</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ac2a6a1f2_2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c2a6a1f2_2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US">
                <a:solidFill>
                  <a:schemeClr val="dk2"/>
                </a:solidFill>
              </a:rPr>
              <a:t>Build and deploying your application are not enough. Modern applications are dynamic and need to find other services they are dependent upon. They have different topologies, and need to be updated.</a:t>
            </a:r>
            <a:endParaRPr>
              <a:solidFill>
                <a:schemeClr val="dk2"/>
              </a:solidFill>
            </a:endParaRPr>
          </a:p>
          <a:p>
            <a:pPr indent="0" lvl="0" marL="0" rtl="0" algn="l">
              <a:lnSpc>
                <a:spcPct val="115000"/>
              </a:lnSpc>
              <a:spcBef>
                <a:spcPts val="0"/>
              </a:spcBef>
              <a:spcAft>
                <a:spcPts val="0"/>
              </a:spcAft>
              <a:buClr>
                <a:schemeClr val="dk2"/>
              </a:buClr>
              <a:buSzPts val="1100"/>
              <a:buFont typeface="Arial"/>
              <a:buNone/>
            </a:pPr>
            <a:br>
              <a:rPr lang="en-US">
                <a:solidFill>
                  <a:schemeClr val="dk2"/>
                </a:solidFill>
              </a:rPr>
            </a:br>
            <a:r>
              <a:rPr lang="en-US">
                <a:solidFill>
                  <a:schemeClr val="dk2"/>
                </a:solidFill>
              </a:rPr>
              <a:t>Once deployed, applications built by Habitat have a supervisor which manages the service, but also the dynamic configuration allowing it to reconfigure based on different topologies such as leader follower. The supervisor can manage the update strategy for your application so that when a new build is pushed to the depot, the supervisor can deploy that new version using one of the update strategies like at-once or rolling deployment.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3c2cd3ddfe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c2cd3ddf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36887f69f6_0_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6887f69f6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This workshop’s learning environment is made up of:</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Many nodes, at least one per participant</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Each node sends data to the Chef Automate instance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A laptop for each particpant, that’s the computer sitting in front of you</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One workstation for each participant that will be used for developing Chef code</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Each participant will ssh into one workstation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Each Chef Development Workstation will ALSO be a Node!!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3a03ab4e9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a03ab4e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e12ef234e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e12ef23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6887f69f6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6887f69f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39841ec8ca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9841ec8c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c2cd3ddfe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c2cd3ddfe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9841ec8c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9841ec8c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9841ec8ca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9841ec8c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9841ec8ca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9841ec8c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9841ec8ca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9841ec8ca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39841ec8ca_4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9841ec8ca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e12ef23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e12ef23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3c2cd3ddfe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c2cd3ddf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6887f69f6_0_6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6887f69f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Points to hammer home:</a:t>
            </a:r>
            <a:endParaRPr/>
          </a:p>
          <a:p>
            <a:pPr indent="-317500" lvl="0" marL="457200" rtl="0" algn="l">
              <a:spcBef>
                <a:spcPts val="0"/>
              </a:spcBef>
              <a:spcAft>
                <a:spcPts val="0"/>
              </a:spcAft>
              <a:buSzPts val="1400"/>
              <a:buChar char="●"/>
            </a:pPr>
            <a:r>
              <a:rPr lang="en-US"/>
              <a:t>We use a tool like Chef to automate the remediation - no hand-fixing nodes, ensure future nodes don't fail in the future</a:t>
            </a:r>
            <a:endParaRPr/>
          </a:p>
          <a:p>
            <a:pPr indent="-317500" lvl="0" marL="457200" rtl="0" algn="l">
              <a:spcBef>
                <a:spcPts val="0"/>
              </a:spcBef>
              <a:spcAft>
                <a:spcPts val="0"/>
              </a:spcAft>
              <a:buSzPts val="1400"/>
              <a:buChar char="●"/>
            </a:pPr>
            <a:r>
              <a:rPr lang="en-US"/>
              <a:t>Even if the remediation is a small change, we test our remediation to gain confidence that it will not adversely impact our fleet</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6fe90f89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6fe90f89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c2cd3ddfe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c2cd3ddf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a03ab4e9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a03ab4e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9841ec8c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9841ec8c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c2cd3ddfe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c2cd3ddf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36887f69f6_0_7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6887f69f6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39841ec8c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9841ec8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39841ec8ca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9841ec8c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9841ec8ca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9841ec8c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89cccc77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89cccc7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use this as an opportunity to discuss different “flavors” of studios (container, vs chroot and mac vs. linux)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c2cd3ddfe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c2cd3ddfe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389cccc77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89cccc7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also talk about sup-log to view the supervisor output and why we had to use “hab pkg binlink” for curl. Good to mention how we could have used “hab pkg exec” instead.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3c2cd3ddfe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c2cd3ddf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c2cd3ddfe_6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c2cd3ddfe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c2cd3ddfe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c2cd3ddf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389cccc77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89cccc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c2cd3ddfe_6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c2cd3ddfe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3c2cd3ddfe_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c2cd3ddfe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3c2cd3ddfe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c2cd3ddfe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36887f69f6_0_7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6887f69f6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389cccc77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89cccc7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ac2a6a1f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ac2a6a1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389cccc77a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89cccc7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3c2cd3ddfe_6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c2cd3ddfe_6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37d2b1f39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7d2b1f3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389cccc77a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89cccc77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c2cd3ddfe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c2cd3ddf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7d2b1f391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7d2b1f39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389cccc77a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89cccc77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also talk about sup-log to view the supervisor output and why we had to use “hab pkg binlink” for curl. Good to mention how we could have used “hab pkg exec” instead.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389cccc77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89cccc7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no national parks!...yet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3c2cd3ddfe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c2cd3dd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3c2cd3ddfe_3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c2cd3ddfe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ac2a6a1f2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c2a6a1f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Under pressure to deliver on speed - it’s not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Speed - 72% say most important measure of app deployment success</a:t>
            </a:r>
            <a:br>
              <a:rPr lang="en-US"/>
            </a:br>
            <a:r>
              <a:rPr lang="en-US"/>
              <a:t>But - It takes 60% of respondents days, weeks or months to complete the build process for applications. 51% need 4-10 builds before an app can be deployed</a:t>
            </a:r>
            <a:br>
              <a:rPr lang="en-US"/>
            </a:b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389cccc77a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89cccc7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no national parks!...yet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38ab31d6d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8ab31d6d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no national parks!...yet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8ab31d6d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8ab31d6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no national parks!...yet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38ab31d6da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8ab31d6d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no national parks!...yet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3c2cd3ddfe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c2cd3ddf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389cccc77a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89cccc7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389cccc77a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89cccc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3c2cd3ddfe_5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c2cd3ddf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389cccc77a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89cccc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389cccc77a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89cccc77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ac2a6a1f2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c2a6a1f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Aggressive plans to modernize applications.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389cccc77a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89cccc7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3c2cd3ddfe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c2cd3ddfe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3c2cd3ddfe_6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c2cd3ddfe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3c2cd3ddfe_6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c2cd3ddfe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389cccc77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389cccc77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8ab31d6d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8ab31d6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8ab31d6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8ab31d6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3c2cd3ddfe_6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c2cd3ddfe_6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38ab31d6d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38ab31d6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how the services do not start until quorum is established</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38ab31d6d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38ab31d6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ac2a6a1f2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ac2a6a1f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management is a challenge in a heterogeneous world - it’s going to get harder.</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3c2cd3ddfe_6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c2cd3ddfe_6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3c2cd3ddfe_6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3c2cd3ddfe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3c2cd3ddfe_6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c2cd3ddfe_6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3c2cd3ddfe_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c2cd3ddfe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38ab31d6da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8ab31d6d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3abe65327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3abe65327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3ac2a6a1f2_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3ac2a6a1f2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3ac2a6a1f2_3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ac2a6a1f2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3ac2a6a1f2_3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ac2a6a1f2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3abe65327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abe6532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ac2a6a1f2_2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c2a6a1f2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3abe65327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3abe6532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3ac2a6a1f2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3ac2a6a1f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3ac2a6a1f2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ac2a6a1f2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3ac2a6a1f2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ac2a6a1f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3ac2a6a1f2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ac2a6a1f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3c2cd3ddfe_6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c2cd3ddfe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3c2cd3ddfe_6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c2cd3ddfe_6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3c2cd3ddfe_6_2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c2cd3ddfe_6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3ac2a6a1f2_2_6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ac2a6a1f2_2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3ac2a6a1f2_2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3ac2a6a1f2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5580479" y="365"/>
            <a:ext cx="3563399"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11" name="Google Shape;11;p2"/>
          <p:cNvSpPr txBox="1"/>
          <p:nvPr>
            <p:ph type="ctrTitle"/>
          </p:nvPr>
        </p:nvSpPr>
        <p:spPr>
          <a:xfrm>
            <a:off x="381000" y="1819376"/>
            <a:ext cx="5199600" cy="7524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2" name="Google Shape;12;p2"/>
          <p:cNvSpPr txBox="1"/>
          <p:nvPr>
            <p:ph idx="1" type="subTitle"/>
          </p:nvPr>
        </p:nvSpPr>
        <p:spPr>
          <a:xfrm>
            <a:off x="381000" y="2571750"/>
            <a:ext cx="51996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3E4346"/>
              </a:buClr>
              <a:buSzPts val="14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pic>
        <p:nvPicPr>
          <p:cNvPr id="13" name="Google Shape;13;p2"/>
          <p:cNvPicPr preferRelativeResize="0"/>
          <p:nvPr/>
        </p:nvPicPr>
        <p:blipFill rotWithShape="1">
          <a:blip r:embed="rId2">
            <a:alphaModFix/>
          </a:blip>
          <a:srcRect b="0" l="0" r="0" t="0"/>
          <a:stretch/>
        </p:blipFill>
        <p:spPr>
          <a:xfrm>
            <a:off x="5929333" y="1154321"/>
            <a:ext cx="2865900" cy="2835000"/>
          </a:xfrm>
          <a:prstGeom prst="rect">
            <a:avLst/>
          </a:prstGeom>
          <a:noFill/>
          <a:ln>
            <a:noFill/>
          </a:ln>
        </p:spPr>
      </p:pic>
      <p:sp>
        <p:nvSpPr>
          <p:cNvPr id="14" name="Google Shape;14;p2"/>
          <p:cNvSpPr txBox="1"/>
          <p:nvPr>
            <p:ph idx="2" type="subTitle"/>
          </p:nvPr>
        </p:nvSpPr>
        <p:spPr>
          <a:xfrm>
            <a:off x="381000" y="3487025"/>
            <a:ext cx="51996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3E4346"/>
              </a:buClr>
              <a:buSzPts val="1400"/>
              <a:buFont typeface="Arial"/>
              <a:buNone/>
              <a:defRPr b="0" i="0" sz="12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ullets">
  <p:cSld name="4_Bullets">
    <p:bg>
      <p:bgPr>
        <a:solidFill>
          <a:schemeClr val="lt1"/>
        </a:solid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14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46" name="Google Shape;46;p11"/>
          <p:cNvSpPr txBox="1"/>
          <p:nvPr>
            <p:ph idx="1" type="body"/>
          </p:nvPr>
        </p:nvSpPr>
        <p:spPr>
          <a:xfrm>
            <a:off x="381000" y="1066800"/>
            <a:ext cx="8382000" cy="2208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49"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49"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47" name="Google Shape;47;p11"/>
          <p:cNvSpPr/>
          <p:nvPr/>
        </p:nvSpPr>
        <p:spPr>
          <a:xfrm>
            <a:off x="0" y="3579875"/>
            <a:ext cx="9144000" cy="15636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inal Window">
  <p:cSld name="OBJECT_1">
    <p:spTree>
      <p:nvGrpSpPr>
        <p:cNvPr id="48" name="Shape 48"/>
        <p:cNvGrpSpPr/>
        <p:nvPr/>
      </p:nvGrpSpPr>
      <p:grpSpPr>
        <a:xfrm>
          <a:off x="0" y="0"/>
          <a:ext cx="0" cy="0"/>
          <a:chOff x="0" y="0"/>
          <a:chExt cx="0" cy="0"/>
        </a:xfrm>
      </p:grpSpPr>
      <p:sp>
        <p:nvSpPr>
          <p:cNvPr id="49" name="Google Shape;49;p12"/>
          <p:cNvSpPr txBox="1"/>
          <p:nvPr>
            <p:ph type="title"/>
          </p:nvPr>
        </p:nvSpPr>
        <p:spPr>
          <a:xfrm>
            <a:off x="381003" y="342902"/>
            <a:ext cx="8382000" cy="5193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Arial"/>
              <a:buNone/>
              <a:defRPr b="0" i="0" sz="3000" u="none" cap="none" strike="noStrike">
                <a:solidFill>
                  <a:srgbClr val="435464"/>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pic>
        <p:nvPicPr>
          <p:cNvPr id="50" name="Google Shape;50;p12"/>
          <p:cNvPicPr preferRelativeResize="0"/>
          <p:nvPr/>
        </p:nvPicPr>
        <p:blipFill>
          <a:blip r:embed="rId2">
            <a:alphaModFix/>
          </a:blip>
          <a:stretch>
            <a:fillRect/>
          </a:stretch>
        </p:blipFill>
        <p:spPr>
          <a:xfrm>
            <a:off x="36250" y="1002488"/>
            <a:ext cx="505350" cy="386025"/>
          </a:xfrm>
          <a:prstGeom prst="rect">
            <a:avLst/>
          </a:prstGeom>
          <a:noFill/>
          <a:ln>
            <a:noFill/>
          </a:ln>
        </p:spPr>
      </p:pic>
      <p:sp>
        <p:nvSpPr>
          <p:cNvPr id="51" name="Google Shape;51;p12"/>
          <p:cNvSpPr txBox="1"/>
          <p:nvPr>
            <p:ph idx="1" type="body"/>
          </p:nvPr>
        </p:nvSpPr>
        <p:spPr>
          <a:xfrm>
            <a:off x="995475" y="935850"/>
            <a:ext cx="7767300" cy="452700"/>
          </a:xfrm>
          <a:prstGeom prst="rect">
            <a:avLst/>
          </a:prstGeom>
          <a:solidFill>
            <a:srgbClr val="000000"/>
          </a:solidFill>
          <a:ln cap="flat" cmpd="sng" w="9525">
            <a:solidFill>
              <a:schemeClr val="dk1"/>
            </a:solidFill>
            <a:prstDash val="solid"/>
            <a:round/>
            <a:headEnd len="sm" w="sm" type="none"/>
            <a:tailEnd len="sm" w="sm" type="none"/>
          </a:ln>
        </p:spPr>
        <p:txBody>
          <a:bodyPr anchorCtr="0" anchor="t" bIns="91425" lIns="91425" spcFirstLastPara="1" rIns="91425" wrap="square" tIns="91425"/>
          <a:lstStyle>
            <a:lvl1pPr indent="-228600" lvl="0" marL="457200">
              <a:lnSpc>
                <a:spcPct val="100000"/>
              </a:lnSpc>
              <a:spcBef>
                <a:spcPts val="0"/>
              </a:spcBef>
              <a:spcAft>
                <a:spcPts val="0"/>
              </a:spcAft>
              <a:buClr>
                <a:schemeClr val="lt1"/>
              </a:buClr>
              <a:buSzPts val="2000"/>
              <a:buFont typeface="Consolas"/>
              <a:buNone/>
              <a:defRPr sz="2000">
                <a:solidFill>
                  <a:schemeClr val="lt1"/>
                </a:solidFill>
                <a:latin typeface="Consolas"/>
                <a:ea typeface="Consolas"/>
                <a:cs typeface="Consolas"/>
                <a:sym typeface="Consolas"/>
              </a:defRPr>
            </a:lvl1pPr>
            <a:lvl2pPr indent="-228600" lvl="1" marL="914400">
              <a:spcBef>
                <a:spcPts val="400"/>
              </a:spcBef>
              <a:spcAft>
                <a:spcPts val="0"/>
              </a:spcAft>
              <a:buClr>
                <a:schemeClr val="lt1"/>
              </a:buClr>
              <a:buSzPts val="2000"/>
              <a:buFont typeface="Consolas"/>
              <a:buNone/>
              <a:defRPr sz="2000">
                <a:solidFill>
                  <a:schemeClr val="lt1"/>
                </a:solidFill>
                <a:latin typeface="Consolas"/>
                <a:ea typeface="Consolas"/>
                <a:cs typeface="Consolas"/>
                <a:sym typeface="Consolas"/>
              </a:defRPr>
            </a:lvl2pPr>
            <a:lvl3pPr indent="-355600" lvl="2" marL="1371600">
              <a:spcBef>
                <a:spcPts val="4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3pPr>
            <a:lvl4pPr indent="-355600" lvl="3" marL="1828800">
              <a:spcBef>
                <a:spcPts val="4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4pPr>
            <a:lvl5pPr indent="-355600" lvl="4" marL="2286000">
              <a:spcBef>
                <a:spcPts val="4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5pPr>
            <a:lvl6pPr indent="-355600" lvl="5" marL="2743200">
              <a:spcBef>
                <a:spcPts val="4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6pPr>
            <a:lvl7pPr indent="-355600" lvl="6" marL="3200400">
              <a:spcBef>
                <a:spcPts val="2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7pPr>
            <a:lvl8pPr indent="-355600" lvl="7" marL="3657600">
              <a:spcBef>
                <a:spcPts val="2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8pPr>
            <a:lvl9pPr indent="-355600" lvl="8" marL="4114800">
              <a:spcBef>
                <a:spcPts val="200"/>
              </a:spcBef>
              <a:spcAft>
                <a:spcPts val="0"/>
              </a:spcAft>
              <a:buClr>
                <a:schemeClr val="lt1"/>
              </a:buClr>
              <a:buSzPts val="2000"/>
              <a:buFont typeface="Consolas"/>
              <a:buChar char="•"/>
              <a:defRPr sz="2000">
                <a:solidFill>
                  <a:schemeClr val="lt1"/>
                </a:solidFill>
                <a:latin typeface="Consolas"/>
                <a:ea typeface="Consolas"/>
                <a:cs typeface="Consolas"/>
                <a:sym typeface="Consolas"/>
              </a:defRPr>
            </a:lvl9pPr>
          </a:lstStyle>
          <a:p/>
        </p:txBody>
      </p:sp>
      <p:sp>
        <p:nvSpPr>
          <p:cNvPr id="52" name="Google Shape;52;p12"/>
          <p:cNvSpPr txBox="1"/>
          <p:nvPr/>
        </p:nvSpPr>
        <p:spPr>
          <a:xfrm>
            <a:off x="642450" y="935850"/>
            <a:ext cx="505200" cy="452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onsolas"/>
                <a:ea typeface="Consolas"/>
                <a:cs typeface="Consolas"/>
                <a:sym typeface="Consolas"/>
              </a:rPr>
              <a:t>$</a:t>
            </a:r>
            <a:endParaRPr sz="2000">
              <a:solidFill>
                <a:schemeClr val="lt1"/>
              </a:solidFill>
              <a:latin typeface="Consolas"/>
              <a:ea typeface="Consolas"/>
              <a:cs typeface="Consolas"/>
              <a:sym typeface="Consolas"/>
            </a:endParaRPr>
          </a:p>
        </p:txBody>
      </p:sp>
      <p:sp>
        <p:nvSpPr>
          <p:cNvPr id="53" name="Google Shape;53;p12"/>
          <p:cNvSpPr txBox="1"/>
          <p:nvPr>
            <p:ph idx="2" type="body"/>
          </p:nvPr>
        </p:nvSpPr>
        <p:spPr>
          <a:xfrm>
            <a:off x="640500" y="1446675"/>
            <a:ext cx="8122200" cy="3618900"/>
          </a:xfrm>
          <a:prstGeom prst="rect">
            <a:avLst/>
          </a:prstGeom>
          <a:solidFill>
            <a:srgbClr val="000000"/>
          </a:solidFill>
        </p:spPr>
        <p:txBody>
          <a:bodyPr anchorCtr="0" anchor="t" bIns="91425" lIns="91425" spcFirstLastPara="1" rIns="91425" wrap="square" tIns="91425"/>
          <a:lstStyle>
            <a:lvl1pPr indent="-228600" lvl="0" marL="457200">
              <a:spcBef>
                <a:spcPts val="400"/>
              </a:spcBef>
              <a:spcAft>
                <a:spcPts val="0"/>
              </a:spcAft>
              <a:buClr>
                <a:schemeClr val="lt1"/>
              </a:buClr>
              <a:buSzPts val="1400"/>
              <a:buFont typeface="Consolas"/>
              <a:buNone/>
              <a:defRPr>
                <a:solidFill>
                  <a:schemeClr val="lt1"/>
                </a:solidFill>
                <a:latin typeface="Consolas"/>
                <a:ea typeface="Consolas"/>
                <a:cs typeface="Consolas"/>
                <a:sym typeface="Consolas"/>
              </a:defRPr>
            </a:lvl1pPr>
            <a:lvl2pPr indent="-228600" lvl="1" marL="914400">
              <a:spcBef>
                <a:spcPts val="400"/>
              </a:spcBef>
              <a:spcAft>
                <a:spcPts val="0"/>
              </a:spcAft>
              <a:buClr>
                <a:schemeClr val="lt1"/>
              </a:buClr>
              <a:buSzPts val="1400"/>
              <a:buFont typeface="Consolas"/>
              <a:buNone/>
              <a:defRPr sz="1400">
                <a:solidFill>
                  <a:schemeClr val="lt1"/>
                </a:solidFill>
                <a:latin typeface="Consolas"/>
                <a:ea typeface="Consolas"/>
                <a:cs typeface="Consolas"/>
                <a:sym typeface="Consolas"/>
              </a:defRPr>
            </a:lvl2pPr>
            <a:lvl3pPr indent="-317500" lvl="2" marL="1371600">
              <a:spcBef>
                <a:spcPts val="4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3pPr>
            <a:lvl4pPr indent="-317500" lvl="3" marL="1828800">
              <a:spcBef>
                <a:spcPts val="4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4pPr>
            <a:lvl5pPr indent="-317500" lvl="4" marL="2286000">
              <a:spcBef>
                <a:spcPts val="4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5pPr>
            <a:lvl6pPr indent="-317500" lvl="5" marL="2743200">
              <a:spcBef>
                <a:spcPts val="4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6pPr>
            <a:lvl7pPr indent="-317500" lvl="6" marL="3200400">
              <a:spcBef>
                <a:spcPts val="2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7pPr>
            <a:lvl8pPr indent="-317500" lvl="7" marL="3657600">
              <a:spcBef>
                <a:spcPts val="2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8pPr>
            <a:lvl9pPr indent="-317500" lvl="8" marL="4114800">
              <a:spcBef>
                <a:spcPts val="200"/>
              </a:spcBef>
              <a:spcAft>
                <a:spcPts val="0"/>
              </a:spcAft>
              <a:buClr>
                <a:schemeClr val="lt1"/>
              </a:buClr>
              <a:buSzPts val="1400"/>
              <a:buFont typeface="Consolas"/>
              <a:buChar char="•"/>
              <a:defRPr sz="1400">
                <a:solidFill>
                  <a:schemeClr val="lt1"/>
                </a:solidFill>
                <a:latin typeface="Consolas"/>
                <a:ea typeface="Consolas"/>
                <a:cs typeface="Consolas"/>
                <a:sym typeface="Consola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e">
  <p:cSld name="OBJECT_1_1">
    <p:spTree>
      <p:nvGrpSpPr>
        <p:cNvPr id="54" name="Shape 54"/>
        <p:cNvGrpSpPr/>
        <p:nvPr/>
      </p:nvGrpSpPr>
      <p:grpSpPr>
        <a:xfrm>
          <a:off x="0" y="0"/>
          <a:ext cx="0" cy="0"/>
          <a:chOff x="0" y="0"/>
          <a:chExt cx="0" cy="0"/>
        </a:xfrm>
      </p:grpSpPr>
      <p:sp>
        <p:nvSpPr>
          <p:cNvPr id="55" name="Google Shape;55;p13"/>
          <p:cNvSpPr txBox="1"/>
          <p:nvPr>
            <p:ph type="title"/>
          </p:nvPr>
        </p:nvSpPr>
        <p:spPr>
          <a:xfrm>
            <a:off x="381003" y="342902"/>
            <a:ext cx="8382000" cy="5193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Arial"/>
              <a:buNone/>
              <a:defRPr b="0" i="0" sz="3000" u="none" cap="none" strike="noStrike">
                <a:solidFill>
                  <a:srgbClr val="435464"/>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sp>
        <p:nvSpPr>
          <p:cNvPr id="56" name="Google Shape;56;p13"/>
          <p:cNvSpPr txBox="1"/>
          <p:nvPr>
            <p:ph idx="1" type="body"/>
          </p:nvPr>
        </p:nvSpPr>
        <p:spPr>
          <a:xfrm>
            <a:off x="640575" y="935850"/>
            <a:ext cx="8122200" cy="452700"/>
          </a:xfrm>
          <a:prstGeom prst="rect">
            <a:avLst/>
          </a:prstGeom>
          <a:solidFill>
            <a:schemeClr val="lt2"/>
          </a:solidFill>
          <a:ln cap="flat" cmpd="sng" w="19050">
            <a:solidFill>
              <a:schemeClr val="accent2"/>
            </a:solidFill>
            <a:prstDash val="solid"/>
            <a:round/>
            <a:headEnd len="sm" w="sm" type="none"/>
            <a:tailEnd len="sm" w="sm" type="none"/>
          </a:ln>
        </p:spPr>
        <p:txBody>
          <a:bodyPr anchorCtr="0" anchor="t" bIns="91425" lIns="91425" spcFirstLastPara="1" rIns="91425" wrap="square" tIns="91425"/>
          <a:lstStyle>
            <a:lvl1pPr indent="-228600" lvl="0" marL="457200" rtl="0">
              <a:lnSpc>
                <a:spcPct val="100000"/>
              </a:lnSpc>
              <a:spcBef>
                <a:spcPts val="0"/>
              </a:spcBef>
              <a:spcAft>
                <a:spcPts val="0"/>
              </a:spcAft>
              <a:buClr>
                <a:schemeClr val="dk2"/>
              </a:buClr>
              <a:buSzPts val="2000"/>
              <a:buFont typeface="Consolas"/>
              <a:buNone/>
              <a:defRPr sz="2000">
                <a:solidFill>
                  <a:schemeClr val="dk2"/>
                </a:solidFill>
                <a:latin typeface="Consolas"/>
                <a:ea typeface="Consolas"/>
                <a:cs typeface="Consolas"/>
                <a:sym typeface="Consolas"/>
              </a:defRPr>
            </a:lvl1pPr>
            <a:lvl2pPr indent="-228600" lvl="1" marL="914400" rtl="0">
              <a:spcBef>
                <a:spcPts val="400"/>
              </a:spcBef>
              <a:spcAft>
                <a:spcPts val="0"/>
              </a:spcAft>
              <a:buClr>
                <a:schemeClr val="dk2"/>
              </a:buClr>
              <a:buSzPts val="2000"/>
              <a:buFont typeface="Consolas"/>
              <a:buNone/>
              <a:defRPr sz="2000">
                <a:solidFill>
                  <a:schemeClr val="dk2"/>
                </a:solidFill>
                <a:latin typeface="Consolas"/>
                <a:ea typeface="Consolas"/>
                <a:cs typeface="Consolas"/>
                <a:sym typeface="Consolas"/>
              </a:defRPr>
            </a:lvl2pPr>
            <a:lvl3pPr indent="-355600" lvl="2" marL="1371600" rtl="0">
              <a:spcBef>
                <a:spcPts val="4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3pPr>
            <a:lvl4pPr indent="-355600" lvl="3" marL="1828800" rtl="0">
              <a:spcBef>
                <a:spcPts val="4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4pPr>
            <a:lvl5pPr indent="-355600" lvl="4" marL="2286000" rtl="0">
              <a:spcBef>
                <a:spcPts val="4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5pPr>
            <a:lvl6pPr indent="-355600" lvl="5" marL="2743200" rtl="0">
              <a:spcBef>
                <a:spcPts val="4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6pPr>
            <a:lvl7pPr indent="-355600" lvl="6" marL="3200400" rtl="0">
              <a:spcBef>
                <a:spcPts val="2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7pPr>
            <a:lvl8pPr indent="-355600" lvl="7" marL="3657600" rtl="0">
              <a:spcBef>
                <a:spcPts val="2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8pPr>
            <a:lvl9pPr indent="-355600" lvl="8" marL="4114800" rtl="0">
              <a:spcBef>
                <a:spcPts val="200"/>
              </a:spcBef>
              <a:spcAft>
                <a:spcPts val="0"/>
              </a:spcAft>
              <a:buClr>
                <a:schemeClr val="dk2"/>
              </a:buClr>
              <a:buSzPts val="2000"/>
              <a:buFont typeface="Consolas"/>
              <a:buChar char="•"/>
              <a:defRPr sz="2000">
                <a:solidFill>
                  <a:schemeClr val="dk2"/>
                </a:solidFill>
                <a:latin typeface="Consolas"/>
                <a:ea typeface="Consolas"/>
                <a:cs typeface="Consolas"/>
                <a:sym typeface="Consolas"/>
              </a:defRPr>
            </a:lvl9pPr>
          </a:lstStyle>
          <a:p/>
        </p:txBody>
      </p:sp>
      <p:pic>
        <p:nvPicPr>
          <p:cNvPr id="57" name="Google Shape;57;p13"/>
          <p:cNvPicPr preferRelativeResize="0"/>
          <p:nvPr/>
        </p:nvPicPr>
        <p:blipFill>
          <a:blip r:embed="rId2">
            <a:alphaModFix/>
          </a:blip>
          <a:stretch>
            <a:fillRect/>
          </a:stretch>
        </p:blipFill>
        <p:spPr>
          <a:xfrm>
            <a:off x="152400" y="934175"/>
            <a:ext cx="335700" cy="456045"/>
          </a:xfrm>
          <a:prstGeom prst="rect">
            <a:avLst/>
          </a:prstGeom>
          <a:noFill/>
          <a:ln>
            <a:noFill/>
          </a:ln>
        </p:spPr>
      </p:pic>
      <p:sp>
        <p:nvSpPr>
          <p:cNvPr id="58" name="Google Shape;58;p13"/>
          <p:cNvSpPr txBox="1"/>
          <p:nvPr>
            <p:ph idx="2" type="body"/>
          </p:nvPr>
        </p:nvSpPr>
        <p:spPr>
          <a:xfrm>
            <a:off x="640500" y="1446675"/>
            <a:ext cx="8122200" cy="36189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lstStyle>
            <a:lvl1pPr indent="-228600" lvl="0" marL="457200" rtl="0">
              <a:spcBef>
                <a:spcPts val="400"/>
              </a:spcBef>
              <a:spcAft>
                <a:spcPts val="0"/>
              </a:spcAft>
              <a:buClr>
                <a:srgbClr val="535353"/>
              </a:buClr>
              <a:buSzPts val="1400"/>
              <a:buFont typeface="Consolas"/>
              <a:buNone/>
              <a:defRPr>
                <a:solidFill>
                  <a:srgbClr val="535353"/>
                </a:solidFill>
                <a:latin typeface="Consolas"/>
                <a:ea typeface="Consolas"/>
                <a:cs typeface="Consolas"/>
                <a:sym typeface="Consolas"/>
              </a:defRPr>
            </a:lvl1pPr>
            <a:lvl2pPr indent="-228600" lvl="1" marL="914400" rtl="0">
              <a:spcBef>
                <a:spcPts val="400"/>
              </a:spcBef>
              <a:spcAft>
                <a:spcPts val="0"/>
              </a:spcAft>
              <a:buClr>
                <a:srgbClr val="535353"/>
              </a:buClr>
              <a:buSzPts val="1400"/>
              <a:buFont typeface="Consolas"/>
              <a:buNone/>
              <a:defRPr sz="1400">
                <a:solidFill>
                  <a:srgbClr val="535353"/>
                </a:solidFill>
                <a:latin typeface="Consolas"/>
                <a:ea typeface="Consolas"/>
                <a:cs typeface="Consolas"/>
                <a:sym typeface="Consolas"/>
              </a:defRPr>
            </a:lvl2pPr>
            <a:lvl3pPr indent="-317500" lvl="2" marL="1371600" rtl="0">
              <a:spcBef>
                <a:spcPts val="4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3pPr>
            <a:lvl4pPr indent="-317500" lvl="3" marL="1828800" rtl="0">
              <a:spcBef>
                <a:spcPts val="4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4pPr>
            <a:lvl5pPr indent="-317500" lvl="4" marL="2286000" rtl="0">
              <a:spcBef>
                <a:spcPts val="4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5pPr>
            <a:lvl6pPr indent="-317500" lvl="5" marL="2743200" rtl="0">
              <a:spcBef>
                <a:spcPts val="4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6pPr>
            <a:lvl7pPr indent="-317500" lvl="6" marL="3200400" rtl="0">
              <a:spcBef>
                <a:spcPts val="2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7pPr>
            <a:lvl8pPr indent="-317500" lvl="7" marL="3657600" rtl="0">
              <a:spcBef>
                <a:spcPts val="2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8pPr>
            <a:lvl9pPr indent="-317500" lvl="8" marL="4114800" rtl="0">
              <a:spcBef>
                <a:spcPts val="200"/>
              </a:spcBef>
              <a:spcAft>
                <a:spcPts val="0"/>
              </a:spcAft>
              <a:buClr>
                <a:srgbClr val="535353"/>
              </a:buClr>
              <a:buSzPts val="1400"/>
              <a:buFont typeface="Consolas"/>
              <a:buChar char="•"/>
              <a:defRPr sz="1400">
                <a:solidFill>
                  <a:srgbClr val="535353"/>
                </a:solidFill>
                <a:latin typeface="Consolas"/>
                <a:ea typeface="Consolas"/>
                <a:cs typeface="Consolas"/>
                <a:sym typeface="Consola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anding">
  <p:cSld name="Branding">
    <p:bg>
      <p:bgPr>
        <a:solidFill>
          <a:schemeClr val="lt1"/>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2">
            <a:alphaModFix/>
          </a:blip>
          <a:srcRect b="9321" l="0" r="0" t="0"/>
          <a:stretch/>
        </p:blipFill>
        <p:spPr>
          <a:xfrm>
            <a:off x="3143250" y="1016551"/>
            <a:ext cx="2857500" cy="2820600"/>
          </a:xfrm>
          <a:prstGeom prst="rect">
            <a:avLst/>
          </a:prstGeom>
          <a:noFill/>
          <a:ln>
            <a:noFill/>
          </a:ln>
        </p:spPr>
      </p:pic>
      <p:sp>
        <p:nvSpPr>
          <p:cNvPr id="61" name="Google Shape;61;p14"/>
          <p:cNvSpPr/>
          <p:nvPr/>
        </p:nvSpPr>
        <p:spPr>
          <a:xfrm>
            <a:off x="8665579" y="0"/>
            <a:ext cx="478421" cy="4405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chemeClr val="lt1"/>
        </a:solidFill>
      </p:bgPr>
    </p:bg>
    <p:spTree>
      <p:nvGrpSpPr>
        <p:cNvPr id="66" name="Shape 66"/>
        <p:cNvGrpSpPr/>
        <p:nvPr/>
      </p:nvGrpSpPr>
      <p:grpSpPr>
        <a:xfrm>
          <a:off x="0" y="0"/>
          <a:ext cx="0" cy="0"/>
          <a:chOff x="0" y="0"/>
          <a:chExt cx="0" cy="0"/>
        </a:xfrm>
      </p:grpSpPr>
      <p:sp>
        <p:nvSpPr>
          <p:cNvPr id="67" name="Google Shape;67;p16"/>
          <p:cNvSpPr/>
          <p:nvPr/>
        </p:nvSpPr>
        <p:spPr>
          <a:xfrm>
            <a:off x="5580479" y="365"/>
            <a:ext cx="3563400"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68" name="Google Shape;68;p16"/>
          <p:cNvSpPr txBox="1"/>
          <p:nvPr>
            <p:ph type="ctrTitle"/>
          </p:nvPr>
        </p:nvSpPr>
        <p:spPr>
          <a:xfrm>
            <a:off x="381000" y="1819376"/>
            <a:ext cx="5199600" cy="7524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1"/>
              </a:buClr>
              <a:buSzPts val="32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69" name="Google Shape;69;p16"/>
          <p:cNvSpPr txBox="1"/>
          <p:nvPr>
            <p:ph idx="1" type="subTitle"/>
          </p:nvPr>
        </p:nvSpPr>
        <p:spPr>
          <a:xfrm>
            <a:off x="381000" y="2571750"/>
            <a:ext cx="51996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3E4346"/>
              </a:buClr>
              <a:buSzPts val="14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pic>
        <p:nvPicPr>
          <p:cNvPr id="70" name="Google Shape;70;p16"/>
          <p:cNvPicPr preferRelativeResize="0"/>
          <p:nvPr/>
        </p:nvPicPr>
        <p:blipFill rotWithShape="1">
          <a:blip r:embed="rId2">
            <a:alphaModFix/>
          </a:blip>
          <a:srcRect b="0" l="0" r="0" t="0"/>
          <a:stretch/>
        </p:blipFill>
        <p:spPr>
          <a:xfrm>
            <a:off x="5929333" y="1154321"/>
            <a:ext cx="2865900" cy="2835000"/>
          </a:xfrm>
          <a:prstGeom prst="rect">
            <a:avLst/>
          </a:prstGeom>
          <a:noFill/>
          <a:ln>
            <a:noFill/>
          </a:ln>
        </p:spPr>
      </p:pic>
      <p:sp>
        <p:nvSpPr>
          <p:cNvPr id="71" name="Google Shape;71;p16"/>
          <p:cNvSpPr txBox="1"/>
          <p:nvPr>
            <p:ph idx="2" type="subTitle"/>
          </p:nvPr>
        </p:nvSpPr>
        <p:spPr>
          <a:xfrm>
            <a:off x="381000" y="3487025"/>
            <a:ext cx="51996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3E4346"/>
              </a:buClr>
              <a:buSzPts val="1400"/>
              <a:buFont typeface="Arial"/>
              <a:buNone/>
              <a:defRPr b="0" i="0" sz="12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chemeClr val="lt1"/>
        </a:solidFill>
      </p:bgPr>
    </p:bg>
    <p:spTree>
      <p:nvGrpSpPr>
        <p:cNvPr id="72" name="Shape 72"/>
        <p:cNvGrpSpPr/>
        <p:nvPr/>
      </p:nvGrpSpPr>
      <p:grpSpPr>
        <a:xfrm>
          <a:off x="0" y="0"/>
          <a:ext cx="0" cy="0"/>
          <a:chOff x="0" y="0"/>
          <a:chExt cx="0" cy="0"/>
        </a:xfrm>
      </p:grpSpPr>
      <p:sp>
        <p:nvSpPr>
          <p:cNvPr id="73" name="Google Shape;73;p17"/>
          <p:cNvSpPr txBox="1"/>
          <p:nvPr>
            <p:ph idx="1" type="body"/>
          </p:nvPr>
        </p:nvSpPr>
        <p:spPr>
          <a:xfrm>
            <a:off x="381003" y="1044111"/>
            <a:ext cx="8382000" cy="3228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00"/>
              </a:spcBef>
              <a:spcAft>
                <a:spcPts val="0"/>
              </a:spcAft>
              <a:buClr>
                <a:srgbClr val="072B41"/>
              </a:buClr>
              <a:buSzPts val="1400"/>
              <a:buFont typeface="Arial"/>
              <a:buNone/>
              <a:defRPr b="0" i="0" sz="1800" u="none" cap="none" strike="noStrike">
                <a:solidFill>
                  <a:srgbClr val="072B41"/>
                </a:solidFill>
                <a:latin typeface="Raleway"/>
                <a:ea typeface="Raleway"/>
                <a:cs typeface="Raleway"/>
                <a:sym typeface="Raleway"/>
              </a:defRPr>
            </a:lvl1pPr>
            <a:lvl2pPr indent="-253999" lvl="1" marL="914400" marR="0" rtl="0" algn="l">
              <a:lnSpc>
                <a:spcPct val="100000"/>
              </a:lnSpc>
              <a:spcBef>
                <a:spcPts val="500"/>
              </a:spcBef>
              <a:spcAft>
                <a:spcPts val="0"/>
              </a:spcAft>
              <a:buSzPts val="400"/>
              <a:buFont typeface="Arial"/>
              <a:buChar char="•"/>
              <a:defRPr b="0" i="0" sz="1500" u="none" cap="none" strike="noStrike">
                <a:latin typeface="Gill Sans"/>
                <a:ea typeface="Gill Sans"/>
                <a:cs typeface="Gill Sans"/>
                <a:sym typeface="Gill Sans"/>
              </a:defRPr>
            </a:lvl2pPr>
            <a:lvl3pPr indent="-249237" lvl="2" marL="1371600" marR="0" rtl="0" algn="l">
              <a:lnSpc>
                <a:spcPct val="100000"/>
              </a:lnSpc>
              <a:spcBef>
                <a:spcPts val="500"/>
              </a:spcBef>
              <a:spcAft>
                <a:spcPts val="0"/>
              </a:spcAft>
              <a:buSzPts val="325"/>
              <a:buFont typeface="Arial"/>
              <a:buChar char="•"/>
              <a:defRPr b="0" i="0" sz="1300" u="none" cap="none" strike="noStrike">
                <a:latin typeface="Gill Sans"/>
                <a:ea typeface="Gill Sans"/>
                <a:cs typeface="Gill Sans"/>
                <a:sym typeface="Gill Sans"/>
              </a:defRPr>
            </a:lvl3pPr>
            <a:lvl4pPr indent="-247650" lvl="3" marL="1828800" marR="0" rtl="0" algn="l">
              <a:lnSpc>
                <a:spcPct val="100000"/>
              </a:lnSpc>
              <a:spcBef>
                <a:spcPts val="500"/>
              </a:spcBef>
              <a:spcAft>
                <a:spcPts val="0"/>
              </a:spcAft>
              <a:buSzPts val="300"/>
              <a:buFont typeface="Arial"/>
              <a:buChar char="•"/>
              <a:defRPr b="0" i="0" sz="1200" u="none" cap="none" strike="noStrike">
                <a:latin typeface="Gill Sans"/>
                <a:ea typeface="Gill Sans"/>
                <a:cs typeface="Gill Sans"/>
                <a:sym typeface="Gill Sans"/>
              </a:defRPr>
            </a:lvl4pPr>
            <a:lvl5pPr indent="-247650" lvl="4" marL="2286000" marR="0" rtl="0" algn="l">
              <a:lnSpc>
                <a:spcPct val="100000"/>
              </a:lnSpc>
              <a:spcBef>
                <a:spcPts val="500"/>
              </a:spcBef>
              <a:spcAft>
                <a:spcPts val="0"/>
              </a:spcAft>
              <a:buSzPts val="300"/>
              <a:buFont typeface="Arial"/>
              <a:buChar char="•"/>
              <a:defRPr b="0" i="0" sz="1200" u="none" cap="none" strike="noStrike">
                <a:latin typeface="Gill Sans"/>
                <a:ea typeface="Gill Sans"/>
                <a:cs typeface="Gill Sans"/>
                <a:sym typeface="Gill Sans"/>
              </a:defRPr>
            </a:lvl5pPr>
            <a:lvl6pPr indent="-323850" lvl="5" marL="2743200" marR="0" rtl="0" algn="l">
              <a:lnSpc>
                <a:spcPct val="100000"/>
              </a:lnSpc>
              <a:spcBef>
                <a:spcPts val="400"/>
              </a:spcBef>
              <a:spcAft>
                <a:spcPts val="0"/>
              </a:spcAft>
              <a:buSzPts val="1500"/>
              <a:buFont typeface="Arial"/>
              <a:buChar char="•"/>
              <a:defRPr b="0" i="0" sz="1500" u="none" cap="none" strike="noStrike">
                <a:latin typeface="Arial"/>
                <a:ea typeface="Arial"/>
                <a:cs typeface="Arial"/>
                <a:sym typeface="Arial"/>
              </a:defRPr>
            </a:lvl6pPr>
            <a:lvl7pPr indent="-323850" lvl="6" marL="32004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7pPr>
            <a:lvl8pPr indent="-323850" lvl="7" marL="36576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8pPr>
            <a:lvl9pPr indent="-323850" lvl="8" marL="41148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9pPr>
          </a:lstStyle>
          <a:p/>
        </p:txBody>
      </p:sp>
      <p:sp>
        <p:nvSpPr>
          <p:cNvPr id="74" name="Google Shape;74;p17"/>
          <p:cNvSpPr txBox="1"/>
          <p:nvPr>
            <p:ph type="title"/>
          </p:nvPr>
        </p:nvSpPr>
        <p:spPr>
          <a:xfrm>
            <a:off x="381003" y="342902"/>
            <a:ext cx="8382000" cy="5193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SzPts val="3200"/>
              <a:buFont typeface="Arial"/>
              <a:buNone/>
              <a:defRPr i="0" sz="3000" u="none" cap="none" strike="noStrike"/>
            </a:lvl1pPr>
            <a:lvl2pPr indent="0" lvl="1" rtl="0">
              <a:spcBef>
                <a:spcPts val="0"/>
              </a:spcBef>
              <a:spcAft>
                <a:spcPts val="0"/>
              </a:spcAft>
              <a:buClr>
                <a:srgbClr val="072B41"/>
              </a:buClr>
              <a:buSzPts val="1400"/>
              <a:buNone/>
              <a:defRPr b="1" sz="1100">
                <a:solidFill>
                  <a:srgbClr val="072B41"/>
                </a:solidFill>
              </a:defRPr>
            </a:lvl2pPr>
            <a:lvl3pPr indent="0" lvl="2" rtl="0">
              <a:spcBef>
                <a:spcPts val="0"/>
              </a:spcBef>
              <a:spcAft>
                <a:spcPts val="0"/>
              </a:spcAft>
              <a:buClr>
                <a:srgbClr val="072B41"/>
              </a:buClr>
              <a:buSzPts val="1400"/>
              <a:buNone/>
              <a:defRPr b="1" sz="1100">
                <a:solidFill>
                  <a:srgbClr val="072B41"/>
                </a:solidFill>
              </a:defRPr>
            </a:lvl3pPr>
            <a:lvl4pPr indent="0" lvl="3" rtl="0">
              <a:spcBef>
                <a:spcPts val="0"/>
              </a:spcBef>
              <a:spcAft>
                <a:spcPts val="0"/>
              </a:spcAft>
              <a:buClr>
                <a:srgbClr val="072B41"/>
              </a:buClr>
              <a:buSzPts val="1400"/>
              <a:buNone/>
              <a:defRPr b="1" sz="1100">
                <a:solidFill>
                  <a:srgbClr val="072B41"/>
                </a:solidFill>
              </a:defRPr>
            </a:lvl4pPr>
            <a:lvl5pPr indent="0" lvl="4" rtl="0">
              <a:spcBef>
                <a:spcPts val="0"/>
              </a:spcBef>
              <a:spcAft>
                <a:spcPts val="0"/>
              </a:spcAft>
              <a:buClr>
                <a:srgbClr val="072B41"/>
              </a:buClr>
              <a:buSzPts val="1400"/>
              <a:buNone/>
              <a:defRPr b="1" sz="1100">
                <a:solidFill>
                  <a:srgbClr val="072B41"/>
                </a:solidFill>
              </a:defRPr>
            </a:lvl5pPr>
            <a:lvl6pPr indent="0" lvl="5" rtl="0">
              <a:spcBef>
                <a:spcPts val="0"/>
              </a:spcBef>
              <a:spcAft>
                <a:spcPts val="0"/>
              </a:spcAft>
              <a:buClr>
                <a:srgbClr val="072B41"/>
              </a:buClr>
              <a:buSzPts val="1400"/>
              <a:buNone/>
              <a:defRPr b="1" sz="1100">
                <a:solidFill>
                  <a:srgbClr val="072B41"/>
                </a:solidFill>
              </a:defRPr>
            </a:lvl6pPr>
            <a:lvl7pPr indent="0" lvl="6" rtl="0">
              <a:spcBef>
                <a:spcPts val="0"/>
              </a:spcBef>
              <a:spcAft>
                <a:spcPts val="0"/>
              </a:spcAft>
              <a:buClr>
                <a:srgbClr val="072B41"/>
              </a:buClr>
              <a:buSzPts val="1400"/>
              <a:buNone/>
              <a:defRPr b="1" sz="1100">
                <a:solidFill>
                  <a:srgbClr val="072B41"/>
                </a:solidFill>
              </a:defRPr>
            </a:lvl7pPr>
            <a:lvl8pPr indent="0" lvl="7" rtl="0">
              <a:spcBef>
                <a:spcPts val="0"/>
              </a:spcBef>
              <a:spcAft>
                <a:spcPts val="0"/>
              </a:spcAft>
              <a:buClr>
                <a:srgbClr val="072B41"/>
              </a:buClr>
              <a:buSzPts val="1400"/>
              <a:buNone/>
              <a:defRPr b="1" sz="1100">
                <a:solidFill>
                  <a:srgbClr val="072B41"/>
                </a:solidFill>
              </a:defRPr>
            </a:lvl8pPr>
            <a:lvl9pPr indent="0" lvl="8" rtl="0">
              <a:spcBef>
                <a:spcPts val="0"/>
              </a:spcBef>
              <a:spcAft>
                <a:spcPts val="0"/>
              </a:spcAft>
              <a:buClr>
                <a:srgbClr val="072B41"/>
              </a:buClr>
              <a:buSzPts val="1400"/>
              <a:buNone/>
              <a:defRPr b="1" sz="1100">
                <a:solidFill>
                  <a:srgbClr val="072B4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5" name="Shape 75"/>
        <p:cNvGrpSpPr/>
        <p:nvPr/>
      </p:nvGrpSpPr>
      <p:grpSpPr>
        <a:xfrm>
          <a:off x="0" y="0"/>
          <a:ext cx="0" cy="0"/>
          <a:chOff x="0" y="0"/>
          <a:chExt cx="0" cy="0"/>
        </a:xfrm>
      </p:grpSpPr>
      <p:sp>
        <p:nvSpPr>
          <p:cNvPr id="76" name="Google Shape;76;p18"/>
          <p:cNvSpPr txBox="1"/>
          <p:nvPr>
            <p:ph type="title"/>
          </p:nvPr>
        </p:nvSpPr>
        <p:spPr>
          <a:xfrm>
            <a:off x="381003" y="342902"/>
            <a:ext cx="8382000" cy="5193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SzPts val="3200"/>
              <a:buFont typeface="Arial"/>
              <a:buNone/>
              <a:defRPr i="0" sz="3000" u="none" cap="none" strike="noStrike"/>
            </a:lvl1pPr>
            <a:lvl2pPr indent="0" lvl="1" rtl="0">
              <a:spcBef>
                <a:spcPts val="0"/>
              </a:spcBef>
              <a:spcAft>
                <a:spcPts val="0"/>
              </a:spcAft>
              <a:buClr>
                <a:srgbClr val="072B41"/>
              </a:buClr>
              <a:buSzPts val="1400"/>
              <a:buFont typeface="Arial"/>
              <a:buNone/>
              <a:defRPr sz="1100">
                <a:solidFill>
                  <a:srgbClr val="072B41"/>
                </a:solidFill>
              </a:defRPr>
            </a:lvl2pPr>
            <a:lvl3pPr indent="0" lvl="2" rtl="0">
              <a:spcBef>
                <a:spcPts val="0"/>
              </a:spcBef>
              <a:spcAft>
                <a:spcPts val="0"/>
              </a:spcAft>
              <a:buClr>
                <a:srgbClr val="072B41"/>
              </a:buClr>
              <a:buSzPts val="1400"/>
              <a:buFont typeface="Arial"/>
              <a:buNone/>
              <a:defRPr sz="1100">
                <a:solidFill>
                  <a:srgbClr val="072B41"/>
                </a:solidFill>
              </a:defRPr>
            </a:lvl3pPr>
            <a:lvl4pPr indent="0" lvl="3" rtl="0">
              <a:spcBef>
                <a:spcPts val="0"/>
              </a:spcBef>
              <a:spcAft>
                <a:spcPts val="0"/>
              </a:spcAft>
              <a:buClr>
                <a:srgbClr val="072B41"/>
              </a:buClr>
              <a:buSzPts val="1400"/>
              <a:buFont typeface="Arial"/>
              <a:buNone/>
              <a:defRPr sz="1100">
                <a:solidFill>
                  <a:srgbClr val="072B41"/>
                </a:solidFill>
              </a:defRPr>
            </a:lvl4pPr>
            <a:lvl5pPr indent="0" lvl="4" rtl="0">
              <a:spcBef>
                <a:spcPts val="0"/>
              </a:spcBef>
              <a:spcAft>
                <a:spcPts val="0"/>
              </a:spcAft>
              <a:buClr>
                <a:srgbClr val="072B41"/>
              </a:buClr>
              <a:buSzPts val="1400"/>
              <a:buFont typeface="Arial"/>
              <a:buNone/>
              <a:defRPr sz="1100">
                <a:solidFill>
                  <a:srgbClr val="072B41"/>
                </a:solidFill>
              </a:defRPr>
            </a:lvl5pPr>
            <a:lvl6pPr indent="0" lvl="5" rtl="0">
              <a:spcBef>
                <a:spcPts val="0"/>
              </a:spcBef>
              <a:spcAft>
                <a:spcPts val="0"/>
              </a:spcAft>
              <a:buClr>
                <a:srgbClr val="072B41"/>
              </a:buClr>
              <a:buSzPts val="1400"/>
              <a:buFont typeface="Arial"/>
              <a:buNone/>
              <a:defRPr sz="1100">
                <a:solidFill>
                  <a:srgbClr val="072B41"/>
                </a:solidFill>
              </a:defRPr>
            </a:lvl6pPr>
            <a:lvl7pPr indent="0" lvl="6" rtl="0">
              <a:spcBef>
                <a:spcPts val="0"/>
              </a:spcBef>
              <a:spcAft>
                <a:spcPts val="0"/>
              </a:spcAft>
              <a:buClr>
                <a:srgbClr val="072B41"/>
              </a:buClr>
              <a:buSzPts val="1400"/>
              <a:buFont typeface="Arial"/>
              <a:buNone/>
              <a:defRPr sz="1100">
                <a:solidFill>
                  <a:srgbClr val="072B41"/>
                </a:solidFill>
              </a:defRPr>
            </a:lvl7pPr>
            <a:lvl8pPr indent="0" lvl="7" rtl="0">
              <a:spcBef>
                <a:spcPts val="0"/>
              </a:spcBef>
              <a:spcAft>
                <a:spcPts val="0"/>
              </a:spcAft>
              <a:buClr>
                <a:srgbClr val="072B41"/>
              </a:buClr>
              <a:buSzPts val="1400"/>
              <a:buFont typeface="Arial"/>
              <a:buNone/>
              <a:defRPr sz="1100">
                <a:solidFill>
                  <a:srgbClr val="072B41"/>
                </a:solidFill>
              </a:defRPr>
            </a:lvl8pPr>
            <a:lvl9pPr indent="0" lvl="8" rtl="0">
              <a:spcBef>
                <a:spcPts val="0"/>
              </a:spcBef>
              <a:spcAft>
                <a:spcPts val="0"/>
              </a:spcAft>
              <a:buClr>
                <a:srgbClr val="072B41"/>
              </a:buClr>
              <a:buSzPts val="1400"/>
              <a:buFont typeface="Arial"/>
              <a:buNone/>
              <a:defRPr sz="1100">
                <a:solidFill>
                  <a:srgbClr val="072B41"/>
                </a:solidFill>
              </a:defRPr>
            </a:lvl9pPr>
          </a:lstStyle>
          <a:p/>
        </p:txBody>
      </p:sp>
      <p:sp>
        <p:nvSpPr>
          <p:cNvPr id="77" name="Google Shape;77;p18"/>
          <p:cNvSpPr txBox="1"/>
          <p:nvPr>
            <p:ph idx="1" type="body"/>
          </p:nvPr>
        </p:nvSpPr>
        <p:spPr>
          <a:xfrm>
            <a:off x="381003" y="1044111"/>
            <a:ext cx="8382000" cy="3228900"/>
          </a:xfrm>
          <a:prstGeom prst="rect">
            <a:avLst/>
          </a:prstGeom>
          <a:noFill/>
          <a:ln>
            <a:noFill/>
          </a:ln>
        </p:spPr>
        <p:txBody>
          <a:bodyPr anchorCtr="0" anchor="t" bIns="91425" lIns="91425" spcFirstLastPara="1" rIns="91425" wrap="square" tIns="91425"/>
          <a:lstStyle>
            <a:lvl1pPr indent="-330198" lvl="0" marL="457200" marR="0" rtl="0" algn="l">
              <a:lnSpc>
                <a:spcPct val="100000"/>
              </a:lnSpc>
              <a:spcBef>
                <a:spcPts val="500"/>
              </a:spcBef>
              <a:spcAft>
                <a:spcPts val="0"/>
              </a:spcAft>
              <a:buClr>
                <a:srgbClr val="072B41"/>
              </a:buClr>
              <a:buSzPts val="1600"/>
              <a:buFont typeface="Arial"/>
              <a:buChar char="•"/>
              <a:defRPr b="0" i="0" sz="1800" u="none" cap="none" strike="noStrike">
                <a:solidFill>
                  <a:srgbClr val="072B41"/>
                </a:solidFill>
                <a:latin typeface="Raleway"/>
                <a:ea typeface="Raleway"/>
                <a:cs typeface="Raleway"/>
                <a:sym typeface="Raleway"/>
              </a:defRPr>
            </a:lvl1pPr>
            <a:lvl2pPr indent="-253999" lvl="1" marL="914400" marR="0" rtl="0" algn="l">
              <a:lnSpc>
                <a:spcPct val="100000"/>
              </a:lnSpc>
              <a:spcBef>
                <a:spcPts val="500"/>
              </a:spcBef>
              <a:spcAft>
                <a:spcPts val="0"/>
              </a:spcAft>
              <a:buSzPts val="400"/>
              <a:buFont typeface="Arial"/>
              <a:buChar char="•"/>
              <a:defRPr b="0" i="0" sz="1500" u="none" cap="none" strike="noStrike">
                <a:latin typeface="Gill Sans"/>
                <a:ea typeface="Gill Sans"/>
                <a:cs typeface="Gill Sans"/>
                <a:sym typeface="Gill Sans"/>
              </a:defRPr>
            </a:lvl2pPr>
            <a:lvl3pPr indent="-249237" lvl="2" marL="1371600" marR="0" rtl="0" algn="l">
              <a:lnSpc>
                <a:spcPct val="100000"/>
              </a:lnSpc>
              <a:spcBef>
                <a:spcPts val="500"/>
              </a:spcBef>
              <a:spcAft>
                <a:spcPts val="0"/>
              </a:spcAft>
              <a:buSzPts val="325"/>
              <a:buFont typeface="Arial"/>
              <a:buChar char="•"/>
              <a:defRPr b="0" i="0" sz="1300" u="none" cap="none" strike="noStrike">
                <a:latin typeface="Gill Sans"/>
                <a:ea typeface="Gill Sans"/>
                <a:cs typeface="Gill Sans"/>
                <a:sym typeface="Gill Sans"/>
              </a:defRPr>
            </a:lvl3pPr>
            <a:lvl4pPr indent="-247650" lvl="3" marL="1828800" marR="0" rtl="0" algn="l">
              <a:lnSpc>
                <a:spcPct val="100000"/>
              </a:lnSpc>
              <a:spcBef>
                <a:spcPts val="500"/>
              </a:spcBef>
              <a:spcAft>
                <a:spcPts val="0"/>
              </a:spcAft>
              <a:buSzPts val="300"/>
              <a:buFont typeface="Arial"/>
              <a:buChar char="•"/>
              <a:defRPr b="0" i="0" sz="1200" u="none" cap="none" strike="noStrike">
                <a:latin typeface="Gill Sans"/>
                <a:ea typeface="Gill Sans"/>
                <a:cs typeface="Gill Sans"/>
                <a:sym typeface="Gill Sans"/>
              </a:defRPr>
            </a:lvl4pPr>
            <a:lvl5pPr indent="-247650" lvl="4" marL="2286000" marR="0" rtl="0" algn="l">
              <a:lnSpc>
                <a:spcPct val="100000"/>
              </a:lnSpc>
              <a:spcBef>
                <a:spcPts val="500"/>
              </a:spcBef>
              <a:spcAft>
                <a:spcPts val="0"/>
              </a:spcAft>
              <a:buSzPts val="300"/>
              <a:buFont typeface="Arial"/>
              <a:buChar char="•"/>
              <a:defRPr b="0" i="0" sz="1200" u="none" cap="none" strike="noStrike">
                <a:latin typeface="Gill Sans"/>
                <a:ea typeface="Gill Sans"/>
                <a:cs typeface="Gill Sans"/>
                <a:sym typeface="Gill Sans"/>
              </a:defRPr>
            </a:lvl5pPr>
            <a:lvl6pPr indent="-323850" lvl="5" marL="2743200" marR="0" rtl="0" algn="l">
              <a:lnSpc>
                <a:spcPct val="100000"/>
              </a:lnSpc>
              <a:spcBef>
                <a:spcPts val="400"/>
              </a:spcBef>
              <a:spcAft>
                <a:spcPts val="0"/>
              </a:spcAft>
              <a:buSzPts val="1500"/>
              <a:buFont typeface="Arial"/>
              <a:buChar char="•"/>
              <a:defRPr b="0" i="0" sz="1500" u="none" cap="none" strike="noStrike">
                <a:latin typeface="Arial"/>
                <a:ea typeface="Arial"/>
                <a:cs typeface="Arial"/>
                <a:sym typeface="Arial"/>
              </a:defRPr>
            </a:lvl6pPr>
            <a:lvl7pPr indent="-323850" lvl="6" marL="32004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7pPr>
            <a:lvl8pPr indent="-323850" lvl="7" marL="36576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8pPr>
            <a:lvl9pPr indent="-323850" lvl="8" marL="4114800" marR="0" rtl="0" algn="l">
              <a:lnSpc>
                <a:spcPct val="100000"/>
              </a:lnSpc>
              <a:spcBef>
                <a:spcPts val="300"/>
              </a:spcBef>
              <a:spcAft>
                <a:spcPts val="0"/>
              </a:spcAft>
              <a:buSzPts val="1500"/>
              <a:buFont typeface="Arial"/>
              <a:buChar char="•"/>
              <a:defRPr b="0" i="0" sz="1500" u="none" cap="none" strike="noStrike">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Slide">
  <p:cSld name="1_Divider Slide">
    <p:bg>
      <p:bgPr>
        <a:solidFill>
          <a:schemeClr val="accent2"/>
        </a:solidFill>
      </p:bgPr>
    </p:bg>
    <p:spTree>
      <p:nvGrpSpPr>
        <p:cNvPr id="78" name="Shape 78"/>
        <p:cNvGrpSpPr/>
        <p:nvPr/>
      </p:nvGrpSpPr>
      <p:grpSpPr>
        <a:xfrm>
          <a:off x="0" y="0"/>
          <a:ext cx="0" cy="0"/>
          <a:chOff x="0" y="0"/>
          <a:chExt cx="0" cy="0"/>
        </a:xfrm>
      </p:grpSpPr>
      <p:sp>
        <p:nvSpPr>
          <p:cNvPr id="79" name="Google Shape;79;p19"/>
          <p:cNvSpPr txBox="1"/>
          <p:nvPr>
            <p:ph type="ctrTitle"/>
          </p:nvPr>
        </p:nvSpPr>
        <p:spPr>
          <a:xfrm>
            <a:off x="381000" y="1819376"/>
            <a:ext cx="6172200" cy="752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2"/>
              </a:buClr>
              <a:buSzPts val="32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80" name="Google Shape;80;p19"/>
          <p:cNvSpPr txBox="1"/>
          <p:nvPr>
            <p:ph idx="1" type="subTitle"/>
          </p:nvPr>
        </p:nvSpPr>
        <p:spPr>
          <a:xfrm>
            <a:off x="381000" y="3058667"/>
            <a:ext cx="61722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lt2"/>
              </a:buClr>
              <a:buSzPts val="14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
        <p:nvSpPr>
          <p:cNvPr id="81" name="Google Shape;81;p19"/>
          <p:cNvSpPr/>
          <p:nvPr/>
        </p:nvSpPr>
        <p:spPr>
          <a:xfrm>
            <a:off x="8665579" y="0"/>
            <a:ext cx="478500" cy="44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bg>
      <p:bgPr>
        <a:solidFill>
          <a:schemeClr val="accent1"/>
        </a:solidFill>
      </p:bgPr>
    </p:bg>
    <p:spTree>
      <p:nvGrpSpPr>
        <p:cNvPr id="82" name="Shape 82"/>
        <p:cNvGrpSpPr/>
        <p:nvPr/>
      </p:nvGrpSpPr>
      <p:grpSpPr>
        <a:xfrm>
          <a:off x="0" y="0"/>
          <a:ext cx="0" cy="0"/>
          <a:chOff x="0" y="0"/>
          <a:chExt cx="0" cy="0"/>
        </a:xfrm>
      </p:grpSpPr>
      <p:sp>
        <p:nvSpPr>
          <p:cNvPr id="83" name="Google Shape;83;p20"/>
          <p:cNvSpPr txBox="1"/>
          <p:nvPr>
            <p:ph type="ctrTitle"/>
          </p:nvPr>
        </p:nvSpPr>
        <p:spPr>
          <a:xfrm>
            <a:off x="381000" y="1819376"/>
            <a:ext cx="6172200" cy="752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2"/>
              </a:buClr>
              <a:buSzPts val="32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84" name="Google Shape;84;p20"/>
          <p:cNvSpPr txBox="1"/>
          <p:nvPr>
            <p:ph idx="1" type="subTitle"/>
          </p:nvPr>
        </p:nvSpPr>
        <p:spPr>
          <a:xfrm>
            <a:off x="381000" y="3058667"/>
            <a:ext cx="61722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lt2"/>
              </a:buClr>
              <a:buSzPts val="14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
        <p:nvSpPr>
          <p:cNvPr id="85" name="Google Shape;85;p20"/>
          <p:cNvSpPr/>
          <p:nvPr/>
        </p:nvSpPr>
        <p:spPr>
          <a:xfrm>
            <a:off x="8665579" y="0"/>
            <a:ext cx="478500" cy="440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86" name="Shape 86"/>
        <p:cNvGrpSpPr/>
        <p:nvPr/>
      </p:nvGrpSpPr>
      <p:grpSpPr>
        <a:xfrm>
          <a:off x="0" y="0"/>
          <a:ext cx="0" cy="0"/>
          <a:chOff x="0" y="0"/>
          <a:chExt cx="0" cy="0"/>
        </a:xfrm>
      </p:grpSpPr>
      <p:sp>
        <p:nvSpPr>
          <p:cNvPr id="87" name="Google Shape;87;p21"/>
          <p:cNvSpPr txBox="1"/>
          <p:nvPr>
            <p:ph type="title"/>
          </p:nvPr>
        </p:nvSpPr>
        <p:spPr>
          <a:xfrm>
            <a:off x="1330522" y="1078258"/>
            <a:ext cx="6483000" cy="17079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rgbClr val="435464"/>
              </a:buClr>
              <a:buSzPts val="3200"/>
              <a:buFont typeface="Cabin"/>
              <a:buNone/>
              <a:defRPr b="0" i="0" sz="3000" u="none" cap="none" strike="noStrike">
                <a:solidFill>
                  <a:srgbClr val="435464"/>
                </a:solidFill>
                <a:latin typeface="Raleway"/>
                <a:ea typeface="Raleway"/>
                <a:cs typeface="Raleway"/>
                <a:sym typeface="Raleway"/>
              </a:defRPr>
            </a:lvl1pPr>
            <a:lvl2pPr indent="88900" lvl="1"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2pPr>
            <a:lvl3pPr indent="177800" lvl="2"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3pPr>
            <a:lvl4pPr indent="254000" lvl="3"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4pPr>
            <a:lvl5pPr indent="330200" lvl="4"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5pPr>
            <a:lvl6pPr indent="419100" lvl="5"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6pPr>
            <a:lvl7pPr indent="520700" lvl="6"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7pPr>
            <a:lvl8pPr indent="596900" lvl="7"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8pPr>
            <a:lvl9pPr indent="673100" lvl="8"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9pPr>
          </a:lstStyle>
          <a:p/>
        </p:txBody>
      </p:sp>
      <p:sp>
        <p:nvSpPr>
          <p:cNvPr id="88" name="Google Shape;88;p21"/>
          <p:cNvSpPr txBox="1"/>
          <p:nvPr>
            <p:ph idx="1" type="body"/>
          </p:nvPr>
        </p:nvSpPr>
        <p:spPr>
          <a:xfrm>
            <a:off x="1330522" y="2779363"/>
            <a:ext cx="6483000" cy="6831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535353"/>
              </a:buClr>
              <a:buSzPts val="1400"/>
              <a:buFont typeface="Cabin"/>
              <a:buNone/>
              <a:defRPr b="0" i="0" sz="2000" u="none" cap="none" strike="noStrike">
                <a:solidFill>
                  <a:srgbClr val="535353"/>
                </a:solidFill>
                <a:latin typeface="Raleway"/>
                <a:ea typeface="Raleway"/>
                <a:cs typeface="Raleway"/>
                <a:sym typeface="Raleway"/>
              </a:defRPr>
            </a:lvl1pPr>
            <a:lvl2pPr indent="-228600" lvl="1" marL="914400" marR="0" rtl="0" algn="ctr">
              <a:lnSpc>
                <a:spcPct val="100000"/>
              </a:lnSpc>
              <a:spcBef>
                <a:spcPts val="0"/>
              </a:spcBef>
              <a:spcAft>
                <a:spcPts val="0"/>
              </a:spcAft>
              <a:buClr>
                <a:srgbClr val="535353"/>
              </a:buClr>
              <a:buSzPts val="1400"/>
              <a:buFont typeface="Cabin"/>
              <a:buNone/>
              <a:defRPr b="0" i="0" sz="2000" u="none" cap="none" strike="noStrike">
                <a:solidFill>
                  <a:srgbClr val="535353"/>
                </a:solidFill>
                <a:latin typeface="Cabin"/>
                <a:ea typeface="Cabin"/>
                <a:cs typeface="Cabin"/>
                <a:sym typeface="Cabin"/>
              </a:defRPr>
            </a:lvl2pPr>
            <a:lvl3pPr indent="-228600" lvl="2" marL="1371600" marR="0" rtl="0" algn="ctr">
              <a:lnSpc>
                <a:spcPct val="100000"/>
              </a:lnSpc>
              <a:spcBef>
                <a:spcPts val="0"/>
              </a:spcBef>
              <a:spcAft>
                <a:spcPts val="0"/>
              </a:spcAft>
              <a:buClr>
                <a:srgbClr val="535353"/>
              </a:buClr>
              <a:buSzPts val="800"/>
              <a:buFont typeface="Cabin"/>
              <a:buNone/>
              <a:defRPr b="0" i="0" sz="2000" u="none" cap="none" strike="noStrike">
                <a:solidFill>
                  <a:srgbClr val="535353"/>
                </a:solidFill>
                <a:latin typeface="Cabin"/>
                <a:ea typeface="Cabin"/>
                <a:cs typeface="Cabin"/>
                <a:sym typeface="Cabin"/>
              </a:defRPr>
            </a:lvl3pPr>
            <a:lvl4pPr indent="-228600" lvl="3" marL="1828800" marR="0" rtl="0" algn="ctr">
              <a:lnSpc>
                <a:spcPct val="100000"/>
              </a:lnSpc>
              <a:spcBef>
                <a:spcPts val="0"/>
              </a:spcBef>
              <a:spcAft>
                <a:spcPts val="0"/>
              </a:spcAft>
              <a:buClr>
                <a:srgbClr val="535353"/>
              </a:buClr>
              <a:buSzPts val="700"/>
              <a:buFont typeface="Cabin"/>
              <a:buNone/>
              <a:defRPr b="0" i="0" sz="2000" u="none" cap="none" strike="noStrike">
                <a:solidFill>
                  <a:srgbClr val="535353"/>
                </a:solidFill>
                <a:latin typeface="Cabin"/>
                <a:ea typeface="Cabin"/>
                <a:cs typeface="Cabin"/>
                <a:sym typeface="Cabin"/>
              </a:defRPr>
            </a:lvl4pPr>
            <a:lvl5pPr indent="-228600" lvl="4" marL="2286000" marR="0" rtl="0" algn="ctr">
              <a:lnSpc>
                <a:spcPct val="100000"/>
              </a:lnSpc>
              <a:spcBef>
                <a:spcPts val="0"/>
              </a:spcBef>
              <a:spcAft>
                <a:spcPts val="0"/>
              </a:spcAft>
              <a:buClr>
                <a:srgbClr val="535353"/>
              </a:buClr>
              <a:buSzPts val="700"/>
              <a:buFont typeface="Cabin"/>
              <a:buNone/>
              <a:defRPr b="0" i="0" sz="2000" u="none" cap="none" strike="noStrike">
                <a:solidFill>
                  <a:srgbClr val="535353"/>
                </a:solidFill>
                <a:latin typeface="Cabin"/>
                <a:ea typeface="Cabin"/>
                <a:cs typeface="Cabin"/>
                <a:sym typeface="Cabin"/>
              </a:defRPr>
            </a:lvl5pPr>
            <a:lvl6pPr indent="-330200" lvl="5" marL="27432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6pPr>
            <a:lvl7pPr indent="-330200" lvl="6" marL="32004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7pPr>
            <a:lvl8pPr indent="-330200" lvl="7" marL="36576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8pPr>
            <a:lvl9pPr indent="-330200" lvl="8" marL="41148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chemeClr val="lt1"/>
        </a:solidFill>
      </p:bgPr>
    </p:bg>
    <p:spTree>
      <p:nvGrpSpPr>
        <p:cNvPr id="15" name="Shape 15"/>
        <p:cNvGrpSpPr/>
        <p:nvPr/>
      </p:nvGrpSpPr>
      <p:grpSpPr>
        <a:xfrm>
          <a:off x="0" y="0"/>
          <a:ext cx="0" cy="0"/>
          <a:chOff x="0" y="0"/>
          <a:chExt cx="0" cy="0"/>
        </a:xfrm>
      </p:grpSpPr>
      <p:sp>
        <p:nvSpPr>
          <p:cNvPr id="16" name="Google Shape;16;p3"/>
          <p:cNvSpPr txBox="1"/>
          <p:nvPr>
            <p:ph idx="1" type="body"/>
          </p:nvPr>
        </p:nvSpPr>
        <p:spPr>
          <a:xfrm>
            <a:off x="381003" y="1044111"/>
            <a:ext cx="8382000" cy="3228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500"/>
              </a:spcBef>
              <a:spcAft>
                <a:spcPts val="0"/>
              </a:spcAft>
              <a:buClr>
                <a:srgbClr val="3E4346"/>
              </a:buClr>
              <a:buSzPts val="1400"/>
              <a:buFont typeface="Arial"/>
              <a:buNone/>
              <a:defRPr b="0" i="0" sz="1800" u="none" cap="none" strike="noStrike">
                <a:solidFill>
                  <a:srgbClr val="435464"/>
                </a:solidFill>
                <a:latin typeface="Raleway"/>
                <a:ea typeface="Raleway"/>
                <a:cs typeface="Raleway"/>
                <a:sym typeface="Raleway"/>
              </a:defRPr>
            </a:lvl1pPr>
            <a:lvl2pPr indent="-253999" lvl="1" marL="914400" marR="0" rtl="0" algn="l">
              <a:lnSpc>
                <a:spcPct val="100000"/>
              </a:lnSpc>
              <a:spcBef>
                <a:spcPts val="500"/>
              </a:spcBef>
              <a:spcAft>
                <a:spcPts val="0"/>
              </a:spcAft>
              <a:buClr>
                <a:srgbClr val="3E4346"/>
              </a:buClr>
              <a:buSzPts val="400"/>
              <a:buFont typeface="Arial"/>
              <a:buChar char="•"/>
              <a:defRPr b="0" i="0" sz="1500" u="none" cap="none" strike="noStrike">
                <a:solidFill>
                  <a:srgbClr val="435464"/>
                </a:solidFill>
                <a:latin typeface="Gill Sans"/>
                <a:ea typeface="Gill Sans"/>
                <a:cs typeface="Gill Sans"/>
                <a:sym typeface="Gill Sans"/>
              </a:defRPr>
            </a:lvl2pPr>
            <a:lvl3pPr indent="-249237" lvl="2" marL="1371600" marR="0" rtl="0" algn="l">
              <a:lnSpc>
                <a:spcPct val="100000"/>
              </a:lnSpc>
              <a:spcBef>
                <a:spcPts val="500"/>
              </a:spcBef>
              <a:spcAft>
                <a:spcPts val="0"/>
              </a:spcAft>
              <a:buClr>
                <a:srgbClr val="3E4346"/>
              </a:buClr>
              <a:buSzPts val="325"/>
              <a:buFont typeface="Arial"/>
              <a:buChar char="•"/>
              <a:defRPr b="0" i="0" sz="1300" u="none" cap="none" strike="noStrike">
                <a:solidFill>
                  <a:srgbClr val="435464"/>
                </a:solidFill>
                <a:latin typeface="Gill Sans"/>
                <a:ea typeface="Gill Sans"/>
                <a:cs typeface="Gill Sans"/>
                <a:sym typeface="Gill Sans"/>
              </a:defRPr>
            </a:lvl3pPr>
            <a:lvl4pPr indent="-247650" lvl="3" marL="1828800" marR="0" rtl="0" algn="l">
              <a:lnSpc>
                <a:spcPct val="100000"/>
              </a:lnSpc>
              <a:spcBef>
                <a:spcPts val="500"/>
              </a:spcBef>
              <a:spcAft>
                <a:spcPts val="0"/>
              </a:spcAft>
              <a:buClr>
                <a:srgbClr val="3E4346"/>
              </a:buClr>
              <a:buSzPts val="300"/>
              <a:buFont typeface="Arial"/>
              <a:buChar char="•"/>
              <a:defRPr b="0" i="0" sz="1200" u="none" cap="none" strike="noStrike">
                <a:solidFill>
                  <a:srgbClr val="435464"/>
                </a:solidFill>
                <a:latin typeface="Gill Sans"/>
                <a:ea typeface="Gill Sans"/>
                <a:cs typeface="Gill Sans"/>
                <a:sym typeface="Gill Sans"/>
              </a:defRPr>
            </a:lvl4pPr>
            <a:lvl5pPr indent="-247650" lvl="4" marL="2286000" marR="0" rtl="0" algn="l">
              <a:lnSpc>
                <a:spcPct val="100000"/>
              </a:lnSpc>
              <a:spcBef>
                <a:spcPts val="500"/>
              </a:spcBef>
              <a:spcAft>
                <a:spcPts val="0"/>
              </a:spcAft>
              <a:buClr>
                <a:srgbClr val="3E4346"/>
              </a:buClr>
              <a:buSzPts val="300"/>
              <a:buFont typeface="Arial"/>
              <a:buChar char="•"/>
              <a:defRPr b="0" i="0" sz="1200" u="none" cap="none" strike="noStrike">
                <a:solidFill>
                  <a:srgbClr val="435464"/>
                </a:solidFill>
                <a:latin typeface="Gill Sans"/>
                <a:ea typeface="Gill Sans"/>
                <a:cs typeface="Gill Sans"/>
                <a:sym typeface="Gill Sans"/>
              </a:defRPr>
            </a:lvl5pPr>
            <a:lvl6pPr indent="-323850" lvl="5" marL="27432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 name="Google Shape;17;p3"/>
          <p:cNvSpPr txBox="1"/>
          <p:nvPr>
            <p:ph type="title"/>
          </p:nvPr>
        </p:nvSpPr>
        <p:spPr>
          <a:xfrm>
            <a:off x="381003" y="342902"/>
            <a:ext cx="8382000" cy="519299"/>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Arial"/>
              <a:buNone/>
              <a:defRPr b="0" i="0" sz="3000" u="none" cap="none" strike="noStrike">
                <a:solidFill>
                  <a:srgbClr val="435464"/>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ullets">
  <p:cSld name="5_Bullets">
    <p:bg>
      <p:bgPr>
        <a:solidFill>
          <a:schemeClr val="lt1"/>
        </a:solid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32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91" name="Google Shape;91;p22"/>
          <p:cNvSpPr/>
          <p:nvPr/>
        </p:nvSpPr>
        <p:spPr>
          <a:xfrm>
            <a:off x="0" y="3579875"/>
            <a:ext cx="9144000" cy="1563600"/>
          </a:xfrm>
          <a:prstGeom prst="rect">
            <a:avLst/>
          </a:prstGeom>
          <a:solidFill>
            <a:srgbClr val="072B4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92" name="Google Shape;92;p22"/>
          <p:cNvSpPr txBox="1"/>
          <p:nvPr>
            <p:ph idx="1" type="body"/>
          </p:nvPr>
        </p:nvSpPr>
        <p:spPr>
          <a:xfrm>
            <a:off x="381000" y="1066800"/>
            <a:ext cx="8382000" cy="2208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ullets">
  <p:cSld name="3_Bullets">
    <p:bg>
      <p:bgPr>
        <a:solidFill>
          <a:schemeClr val="lt1"/>
        </a:solid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381000" y="342898"/>
            <a:ext cx="51996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32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95" name="Google Shape;95;p23"/>
          <p:cNvSpPr txBox="1"/>
          <p:nvPr>
            <p:ph idx="1" type="body"/>
          </p:nvPr>
        </p:nvSpPr>
        <p:spPr>
          <a:xfrm>
            <a:off x="381000" y="1371600"/>
            <a:ext cx="5199600" cy="3007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96" name="Google Shape;96;p23"/>
          <p:cNvSpPr/>
          <p:nvPr/>
        </p:nvSpPr>
        <p:spPr>
          <a:xfrm>
            <a:off x="5580479" y="365"/>
            <a:ext cx="3563400" cy="5142900"/>
          </a:xfrm>
          <a:prstGeom prst="rect">
            <a:avLst/>
          </a:prstGeom>
          <a:solidFill>
            <a:srgbClr val="072B4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072B41"/>
              </a:solidFill>
              <a:latin typeface="Raleway"/>
              <a:ea typeface="Raleway"/>
              <a:cs typeface="Raleway"/>
              <a:sym typeface="Raleway"/>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ullets">
  <p:cSld name="2_Bullets">
    <p:bg>
      <p:bgPr>
        <a:solidFill>
          <a:schemeClr val="lt1"/>
        </a:solid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381000" y="342898"/>
            <a:ext cx="51996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32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99" name="Google Shape;99;p24"/>
          <p:cNvSpPr txBox="1"/>
          <p:nvPr>
            <p:ph idx="1" type="body"/>
          </p:nvPr>
        </p:nvSpPr>
        <p:spPr>
          <a:xfrm>
            <a:off x="381000" y="1371600"/>
            <a:ext cx="5199600" cy="3007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00" name="Google Shape;100;p24"/>
          <p:cNvSpPr/>
          <p:nvPr/>
        </p:nvSpPr>
        <p:spPr>
          <a:xfrm>
            <a:off x="5580479" y="365"/>
            <a:ext cx="3563400" cy="51429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ullets">
  <p:cSld name="4_Bullets">
    <p:bg>
      <p:bgPr>
        <a:solidFill>
          <a:schemeClr val="lt1"/>
        </a:solidFill>
      </p:bgPr>
    </p:bg>
    <p:spTree>
      <p:nvGrpSpPr>
        <p:cNvPr id="101" name="Shape 101"/>
        <p:cNvGrpSpPr/>
        <p:nvPr/>
      </p:nvGrpSpPr>
      <p:grpSpPr>
        <a:xfrm>
          <a:off x="0" y="0"/>
          <a:ext cx="0" cy="0"/>
          <a:chOff x="0" y="0"/>
          <a:chExt cx="0" cy="0"/>
        </a:xfrm>
      </p:grpSpPr>
      <p:sp>
        <p:nvSpPr>
          <p:cNvPr id="102" name="Google Shape;102;p25"/>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32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103" name="Google Shape;103;p25"/>
          <p:cNvSpPr txBox="1"/>
          <p:nvPr>
            <p:ph idx="1" type="body"/>
          </p:nvPr>
        </p:nvSpPr>
        <p:spPr>
          <a:xfrm>
            <a:off x="381000" y="1066800"/>
            <a:ext cx="8382000" cy="2208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04" name="Google Shape;104;p25"/>
          <p:cNvSpPr/>
          <p:nvPr/>
        </p:nvSpPr>
        <p:spPr>
          <a:xfrm>
            <a:off x="0" y="3579875"/>
            <a:ext cx="9144000" cy="15636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anding">
  <p:cSld name="Branding">
    <p:bg>
      <p:bgPr>
        <a:solidFill>
          <a:schemeClr val="lt1"/>
        </a:solidFill>
      </p:bgPr>
    </p:bg>
    <p:spTree>
      <p:nvGrpSpPr>
        <p:cNvPr id="105" name="Shape 105"/>
        <p:cNvGrpSpPr/>
        <p:nvPr/>
      </p:nvGrpSpPr>
      <p:grpSpPr>
        <a:xfrm>
          <a:off x="0" y="0"/>
          <a:ext cx="0" cy="0"/>
          <a:chOff x="0" y="0"/>
          <a:chExt cx="0" cy="0"/>
        </a:xfrm>
      </p:grpSpPr>
      <p:pic>
        <p:nvPicPr>
          <p:cNvPr id="106" name="Google Shape;106;p26"/>
          <p:cNvPicPr preferRelativeResize="0"/>
          <p:nvPr/>
        </p:nvPicPr>
        <p:blipFill rotWithShape="1">
          <a:blip r:embed="rId2">
            <a:alphaModFix/>
          </a:blip>
          <a:srcRect b="9321" l="0" r="0" t="0"/>
          <a:stretch/>
        </p:blipFill>
        <p:spPr>
          <a:xfrm>
            <a:off x="3143250" y="1016551"/>
            <a:ext cx="2857500" cy="2820600"/>
          </a:xfrm>
          <a:prstGeom prst="rect">
            <a:avLst/>
          </a:prstGeom>
          <a:noFill/>
          <a:ln>
            <a:noFill/>
          </a:ln>
        </p:spPr>
      </p:pic>
      <p:sp>
        <p:nvSpPr>
          <p:cNvPr id="107" name="Google Shape;107;p26"/>
          <p:cNvSpPr/>
          <p:nvPr/>
        </p:nvSpPr>
        <p:spPr>
          <a:xfrm>
            <a:off x="8665579" y="0"/>
            <a:ext cx="478500" cy="44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chemeClr val="lt1"/>
        </a:solidFill>
      </p:bgPr>
    </p:bg>
    <p:spTree>
      <p:nvGrpSpPr>
        <p:cNvPr id="111" name="Shape 111"/>
        <p:cNvGrpSpPr/>
        <p:nvPr/>
      </p:nvGrpSpPr>
      <p:grpSpPr>
        <a:xfrm>
          <a:off x="0" y="0"/>
          <a:ext cx="0" cy="0"/>
          <a:chOff x="0" y="0"/>
          <a:chExt cx="0" cy="0"/>
        </a:xfrm>
      </p:grpSpPr>
      <p:sp>
        <p:nvSpPr>
          <p:cNvPr id="112" name="Google Shape;112;p28"/>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3" name="Google Shape;113;p28"/>
          <p:cNvSpPr txBox="1"/>
          <p:nvPr>
            <p:ph idx="1" type="body"/>
          </p:nvPr>
        </p:nvSpPr>
        <p:spPr>
          <a:xfrm>
            <a:off x="381000" y="1371600"/>
            <a:ext cx="83805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14" name="Google Shape;114;p28"/>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chemeClr val="lt1"/>
        </a:solidFill>
      </p:bgPr>
    </p:bg>
    <p:spTree>
      <p:nvGrpSpPr>
        <p:cNvPr id="115" name="Shape 115"/>
        <p:cNvGrpSpPr/>
        <p:nvPr/>
      </p:nvGrpSpPr>
      <p:grpSpPr>
        <a:xfrm>
          <a:off x="0" y="0"/>
          <a:ext cx="0" cy="0"/>
          <a:chOff x="0" y="0"/>
          <a:chExt cx="0" cy="0"/>
        </a:xfrm>
      </p:grpSpPr>
      <p:sp>
        <p:nvSpPr>
          <p:cNvPr id="116" name="Google Shape;116;p29"/>
          <p:cNvSpPr/>
          <p:nvPr/>
        </p:nvSpPr>
        <p:spPr>
          <a:xfrm>
            <a:off x="5580479" y="365"/>
            <a:ext cx="3563400"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117" name="Google Shape;117;p29"/>
          <p:cNvSpPr txBox="1"/>
          <p:nvPr>
            <p:ph type="ctrTitle"/>
          </p:nvPr>
        </p:nvSpPr>
        <p:spPr>
          <a:xfrm>
            <a:off x="381000" y="1819378"/>
            <a:ext cx="5199600" cy="752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accent1"/>
              </a:buClr>
              <a:buSzPts val="11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8" name="Google Shape;118;p29"/>
          <p:cNvSpPr txBox="1"/>
          <p:nvPr>
            <p:ph idx="1" type="subTitle"/>
          </p:nvPr>
        </p:nvSpPr>
        <p:spPr>
          <a:xfrm>
            <a:off x="381000" y="2571750"/>
            <a:ext cx="51996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11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pic>
        <p:nvPicPr>
          <p:cNvPr id="119" name="Google Shape;119;p29"/>
          <p:cNvPicPr preferRelativeResize="0"/>
          <p:nvPr/>
        </p:nvPicPr>
        <p:blipFill rotWithShape="1">
          <a:blip r:embed="rId2">
            <a:alphaModFix/>
          </a:blip>
          <a:srcRect b="0" l="0" r="0" t="0"/>
          <a:stretch/>
        </p:blipFill>
        <p:spPr>
          <a:xfrm>
            <a:off x="5929334" y="1154322"/>
            <a:ext cx="2865900" cy="2835000"/>
          </a:xfrm>
          <a:prstGeom prst="rect">
            <a:avLst/>
          </a:prstGeom>
          <a:noFill/>
          <a:ln>
            <a:noFill/>
          </a:ln>
        </p:spPr>
      </p:pic>
      <p:sp>
        <p:nvSpPr>
          <p:cNvPr id="120" name="Google Shape;120;p29"/>
          <p:cNvSpPr txBox="1"/>
          <p:nvPr>
            <p:ph idx="2" type="subTitle"/>
          </p:nvPr>
        </p:nvSpPr>
        <p:spPr>
          <a:xfrm>
            <a:off x="381000" y="3487025"/>
            <a:ext cx="51996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800"/>
              <a:buFont typeface="Arial"/>
              <a:buNone/>
              <a:defRPr b="0" i="0" sz="12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Slide">
  <p:cSld name="1_Divider Slide">
    <p:bg>
      <p:bgPr>
        <a:solidFill>
          <a:schemeClr val="accent2"/>
        </a:solidFill>
      </p:bgPr>
    </p:bg>
    <p:spTree>
      <p:nvGrpSpPr>
        <p:cNvPr id="121" name="Shape 121"/>
        <p:cNvGrpSpPr/>
        <p:nvPr/>
      </p:nvGrpSpPr>
      <p:grpSpPr>
        <a:xfrm>
          <a:off x="0" y="0"/>
          <a:ext cx="0" cy="0"/>
          <a:chOff x="0" y="0"/>
          <a:chExt cx="0" cy="0"/>
        </a:xfrm>
      </p:grpSpPr>
      <p:sp>
        <p:nvSpPr>
          <p:cNvPr id="122" name="Google Shape;122;p30"/>
          <p:cNvSpPr txBox="1"/>
          <p:nvPr>
            <p:ph type="ctrTitle"/>
          </p:nvPr>
        </p:nvSpPr>
        <p:spPr>
          <a:xfrm>
            <a:off x="381000" y="1819378"/>
            <a:ext cx="6172200" cy="7524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lt2"/>
              </a:buClr>
              <a:buSzPts val="11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3" name="Google Shape;123;p30"/>
          <p:cNvSpPr txBox="1"/>
          <p:nvPr>
            <p:ph idx="1" type="subTitle"/>
          </p:nvPr>
        </p:nvSpPr>
        <p:spPr>
          <a:xfrm>
            <a:off x="381000" y="3058668"/>
            <a:ext cx="61722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lt2"/>
              </a:buClr>
              <a:buSzPts val="11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ullets">
  <p:cSld name="5_Bullets">
    <p:bg>
      <p:bgPr>
        <a:solidFill>
          <a:schemeClr val="lt1"/>
        </a:solidFill>
      </p:bgPr>
    </p:bg>
    <p:spTree>
      <p:nvGrpSpPr>
        <p:cNvPr id="124" name="Shape 124"/>
        <p:cNvGrpSpPr/>
        <p:nvPr/>
      </p:nvGrpSpPr>
      <p:grpSpPr>
        <a:xfrm>
          <a:off x="0" y="0"/>
          <a:ext cx="0" cy="0"/>
          <a:chOff x="0" y="0"/>
          <a:chExt cx="0" cy="0"/>
        </a:xfrm>
      </p:grpSpPr>
      <p:sp>
        <p:nvSpPr>
          <p:cNvPr id="125" name="Google Shape;125;p31"/>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6" name="Google Shape;126;p31"/>
          <p:cNvSpPr txBox="1"/>
          <p:nvPr>
            <p:ph idx="1" type="body"/>
          </p:nvPr>
        </p:nvSpPr>
        <p:spPr>
          <a:xfrm>
            <a:off x="381000" y="1107576"/>
            <a:ext cx="8382000" cy="2208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27" name="Google Shape;127;p31"/>
          <p:cNvSpPr/>
          <p:nvPr/>
        </p:nvSpPr>
        <p:spPr>
          <a:xfrm>
            <a:off x="0" y="3579876"/>
            <a:ext cx="9144000" cy="15636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pic>
        <p:nvPicPr>
          <p:cNvPr id="128" name="Google Shape;128;p31"/>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ullets">
  <p:cSld name="3_Bullets">
    <p:bg>
      <p:bgPr>
        <a:solidFill>
          <a:schemeClr val="lt1"/>
        </a:solidFill>
      </p:bgPr>
    </p:bg>
    <p:spTree>
      <p:nvGrpSpPr>
        <p:cNvPr id="129" name="Shape 129"/>
        <p:cNvGrpSpPr/>
        <p:nvPr/>
      </p:nvGrpSpPr>
      <p:grpSpPr>
        <a:xfrm>
          <a:off x="0" y="0"/>
          <a:ext cx="0" cy="0"/>
          <a:chOff x="0" y="0"/>
          <a:chExt cx="0" cy="0"/>
        </a:xfrm>
      </p:grpSpPr>
      <p:sp>
        <p:nvSpPr>
          <p:cNvPr id="130" name="Google Shape;130;p32"/>
          <p:cNvSpPr txBox="1"/>
          <p:nvPr>
            <p:ph type="title"/>
          </p:nvPr>
        </p:nvSpPr>
        <p:spPr>
          <a:xfrm>
            <a:off x="381000" y="342899"/>
            <a:ext cx="51996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1" name="Google Shape;131;p32"/>
          <p:cNvSpPr txBox="1"/>
          <p:nvPr>
            <p:ph idx="1" type="body"/>
          </p:nvPr>
        </p:nvSpPr>
        <p:spPr>
          <a:xfrm>
            <a:off x="381000" y="1371600"/>
            <a:ext cx="51996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32" name="Google Shape;132;p32"/>
          <p:cNvSpPr/>
          <p:nvPr/>
        </p:nvSpPr>
        <p:spPr>
          <a:xfrm>
            <a:off x="5580479" y="365"/>
            <a:ext cx="3563400"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381003" y="342902"/>
            <a:ext cx="8382000" cy="519299"/>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1"/>
              </a:buClr>
              <a:buSzPts val="1400"/>
              <a:buFont typeface="Arial"/>
              <a:buNone/>
              <a:defRPr b="0" i="0" sz="3000" u="none" cap="none" strike="noStrike">
                <a:solidFill>
                  <a:srgbClr val="435464"/>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sp>
        <p:nvSpPr>
          <p:cNvPr id="20" name="Google Shape;20;p4"/>
          <p:cNvSpPr txBox="1"/>
          <p:nvPr>
            <p:ph idx="1" type="body"/>
          </p:nvPr>
        </p:nvSpPr>
        <p:spPr>
          <a:xfrm>
            <a:off x="381003" y="1044111"/>
            <a:ext cx="8382000" cy="3228900"/>
          </a:xfrm>
          <a:prstGeom prst="rect">
            <a:avLst/>
          </a:prstGeom>
          <a:noFill/>
          <a:ln>
            <a:noFill/>
          </a:ln>
        </p:spPr>
        <p:txBody>
          <a:bodyPr anchorCtr="0" anchor="t" bIns="91425" lIns="91425" spcFirstLastPara="1" rIns="91425" wrap="square" tIns="91425"/>
          <a:lstStyle>
            <a:lvl1pPr indent="-330198" lvl="0" marL="457200" marR="0" rtl="0" algn="l">
              <a:lnSpc>
                <a:spcPct val="100000"/>
              </a:lnSpc>
              <a:spcBef>
                <a:spcPts val="500"/>
              </a:spcBef>
              <a:spcAft>
                <a:spcPts val="0"/>
              </a:spcAft>
              <a:buClr>
                <a:srgbClr val="3E4346"/>
              </a:buClr>
              <a:buSzPts val="1600"/>
              <a:buFont typeface="Arial"/>
              <a:buChar char="•"/>
              <a:defRPr b="0" i="0" sz="1800" u="none" cap="none" strike="noStrike">
                <a:solidFill>
                  <a:srgbClr val="435464"/>
                </a:solidFill>
                <a:latin typeface="Raleway"/>
                <a:ea typeface="Raleway"/>
                <a:cs typeface="Raleway"/>
                <a:sym typeface="Raleway"/>
              </a:defRPr>
            </a:lvl1pPr>
            <a:lvl2pPr indent="-253999" lvl="1" marL="914400" marR="0" rtl="0" algn="l">
              <a:lnSpc>
                <a:spcPct val="100000"/>
              </a:lnSpc>
              <a:spcBef>
                <a:spcPts val="500"/>
              </a:spcBef>
              <a:spcAft>
                <a:spcPts val="0"/>
              </a:spcAft>
              <a:buClr>
                <a:srgbClr val="3E4346"/>
              </a:buClr>
              <a:buSzPts val="400"/>
              <a:buFont typeface="Arial"/>
              <a:buChar char="•"/>
              <a:defRPr b="0" i="0" sz="1500" u="none" cap="none" strike="noStrike">
                <a:solidFill>
                  <a:srgbClr val="435464"/>
                </a:solidFill>
                <a:latin typeface="Gill Sans"/>
                <a:ea typeface="Gill Sans"/>
                <a:cs typeface="Gill Sans"/>
                <a:sym typeface="Gill Sans"/>
              </a:defRPr>
            </a:lvl2pPr>
            <a:lvl3pPr indent="-249237" lvl="2" marL="1371600" marR="0" rtl="0" algn="l">
              <a:lnSpc>
                <a:spcPct val="100000"/>
              </a:lnSpc>
              <a:spcBef>
                <a:spcPts val="500"/>
              </a:spcBef>
              <a:spcAft>
                <a:spcPts val="0"/>
              </a:spcAft>
              <a:buClr>
                <a:srgbClr val="3E4346"/>
              </a:buClr>
              <a:buSzPts val="325"/>
              <a:buFont typeface="Arial"/>
              <a:buChar char="•"/>
              <a:defRPr b="0" i="0" sz="1300" u="none" cap="none" strike="noStrike">
                <a:solidFill>
                  <a:srgbClr val="435464"/>
                </a:solidFill>
                <a:latin typeface="Gill Sans"/>
                <a:ea typeface="Gill Sans"/>
                <a:cs typeface="Gill Sans"/>
                <a:sym typeface="Gill Sans"/>
              </a:defRPr>
            </a:lvl3pPr>
            <a:lvl4pPr indent="-247650" lvl="3" marL="1828800" marR="0" rtl="0" algn="l">
              <a:lnSpc>
                <a:spcPct val="100000"/>
              </a:lnSpc>
              <a:spcBef>
                <a:spcPts val="500"/>
              </a:spcBef>
              <a:spcAft>
                <a:spcPts val="0"/>
              </a:spcAft>
              <a:buClr>
                <a:srgbClr val="3E4346"/>
              </a:buClr>
              <a:buSzPts val="300"/>
              <a:buFont typeface="Arial"/>
              <a:buChar char="•"/>
              <a:defRPr b="0" i="0" sz="1200" u="none" cap="none" strike="noStrike">
                <a:solidFill>
                  <a:srgbClr val="435464"/>
                </a:solidFill>
                <a:latin typeface="Gill Sans"/>
                <a:ea typeface="Gill Sans"/>
                <a:cs typeface="Gill Sans"/>
                <a:sym typeface="Gill Sans"/>
              </a:defRPr>
            </a:lvl4pPr>
            <a:lvl5pPr indent="-247650" lvl="4" marL="2286000" marR="0" rtl="0" algn="l">
              <a:lnSpc>
                <a:spcPct val="100000"/>
              </a:lnSpc>
              <a:spcBef>
                <a:spcPts val="500"/>
              </a:spcBef>
              <a:spcAft>
                <a:spcPts val="0"/>
              </a:spcAft>
              <a:buClr>
                <a:srgbClr val="3E4346"/>
              </a:buClr>
              <a:buSzPts val="300"/>
              <a:buFont typeface="Arial"/>
              <a:buChar char="•"/>
              <a:defRPr b="0" i="0" sz="1200" u="none" cap="none" strike="noStrike">
                <a:solidFill>
                  <a:srgbClr val="435464"/>
                </a:solidFill>
                <a:latin typeface="Gill Sans"/>
                <a:ea typeface="Gill Sans"/>
                <a:cs typeface="Gill Sans"/>
                <a:sym typeface="Gill Sans"/>
              </a:defRPr>
            </a:lvl5pPr>
            <a:lvl6pPr indent="-323850" lvl="5" marL="27432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33" name="Shape 133"/>
        <p:cNvGrpSpPr/>
        <p:nvPr/>
      </p:nvGrpSpPr>
      <p:grpSpPr>
        <a:xfrm>
          <a:off x="0" y="0"/>
          <a:ext cx="0" cy="0"/>
          <a:chOff x="0" y="0"/>
          <a:chExt cx="0" cy="0"/>
        </a:xfrm>
      </p:grpSpPr>
      <p:sp>
        <p:nvSpPr>
          <p:cNvPr id="134" name="Google Shape;134;p33"/>
          <p:cNvSpPr txBox="1"/>
          <p:nvPr>
            <p:ph type="ctrTitle"/>
          </p:nvPr>
        </p:nvSpPr>
        <p:spPr>
          <a:xfrm>
            <a:off x="381000" y="1819378"/>
            <a:ext cx="6866700" cy="752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accent1"/>
              </a:buClr>
              <a:buSzPts val="11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5" name="Google Shape;135;p33"/>
          <p:cNvSpPr txBox="1"/>
          <p:nvPr>
            <p:ph idx="1" type="subTitle"/>
          </p:nvPr>
        </p:nvSpPr>
        <p:spPr>
          <a:xfrm>
            <a:off x="381000" y="2571750"/>
            <a:ext cx="68667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11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
        <p:nvSpPr>
          <p:cNvPr id="136" name="Google Shape;136;p33"/>
          <p:cNvSpPr txBox="1"/>
          <p:nvPr>
            <p:ph idx="2" type="body"/>
          </p:nvPr>
        </p:nvSpPr>
        <p:spPr>
          <a:xfrm>
            <a:off x="381000" y="3474188"/>
            <a:ext cx="6866700" cy="3048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rgbClr val="3E4346"/>
              </a:buClr>
              <a:buSzPts val="1100"/>
              <a:buFont typeface="Arial"/>
              <a:buNone/>
              <a:defRPr b="0" i="0" sz="1200" u="none" cap="none" strike="noStrike">
                <a:solidFill>
                  <a:srgbClr val="3E4346"/>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1" i="0" sz="1200" u="none" cap="none" strike="noStrike">
                <a:solidFill>
                  <a:schemeClr val="accent2"/>
                </a:solidFill>
                <a:latin typeface="Raleway"/>
                <a:ea typeface="Raleway"/>
                <a:cs typeface="Raleway"/>
                <a:sym typeface="Raleway"/>
              </a:defRPr>
            </a:lvl2pPr>
            <a:lvl3pPr indent="-228600" lvl="2" marL="1371600" marR="0" rtl="0" algn="l">
              <a:lnSpc>
                <a:spcPct val="90000"/>
              </a:lnSpc>
              <a:spcBef>
                <a:spcPts val="500"/>
              </a:spcBef>
              <a:spcAft>
                <a:spcPts val="0"/>
              </a:spcAft>
              <a:buClr>
                <a:schemeClr val="accent2"/>
              </a:buClr>
              <a:buSzPts val="1100"/>
              <a:buFont typeface="Noto Sans Symbols"/>
              <a:buNone/>
              <a:defRPr b="1" i="0" sz="1200" u="none" cap="none" strike="noStrike">
                <a:solidFill>
                  <a:schemeClr val="accent2"/>
                </a:solidFill>
                <a:latin typeface="Raleway"/>
                <a:ea typeface="Raleway"/>
                <a:cs typeface="Raleway"/>
                <a:sym typeface="Raleway"/>
              </a:defRPr>
            </a:lvl3pPr>
            <a:lvl4pPr indent="-228600" lvl="3" marL="1828800" marR="0" rtl="0" algn="l">
              <a:lnSpc>
                <a:spcPct val="90000"/>
              </a:lnSpc>
              <a:spcBef>
                <a:spcPts val="500"/>
              </a:spcBef>
              <a:spcAft>
                <a:spcPts val="0"/>
              </a:spcAft>
              <a:buClr>
                <a:schemeClr val="accent2"/>
              </a:buClr>
              <a:buSzPts val="900"/>
              <a:buFont typeface="Noto Sans Symbols"/>
              <a:buNone/>
              <a:defRPr b="1" i="0" sz="1200" u="none" cap="none" strike="noStrike">
                <a:solidFill>
                  <a:schemeClr val="accent2"/>
                </a:solidFill>
                <a:latin typeface="Raleway"/>
                <a:ea typeface="Raleway"/>
                <a:cs typeface="Raleway"/>
                <a:sym typeface="Raleway"/>
              </a:defRPr>
            </a:lvl4pPr>
            <a:lvl5pPr indent="-228600" lvl="4" marL="2286000" marR="0" rtl="0" algn="l">
              <a:lnSpc>
                <a:spcPct val="90000"/>
              </a:lnSpc>
              <a:spcBef>
                <a:spcPts val="500"/>
              </a:spcBef>
              <a:spcAft>
                <a:spcPts val="0"/>
              </a:spcAft>
              <a:buClr>
                <a:schemeClr val="accent2"/>
              </a:buClr>
              <a:buSzPts val="900"/>
              <a:buFont typeface="Noto Sans Symbols"/>
              <a:buNone/>
              <a:defRPr b="1" i="0" sz="12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37" name="Google Shape;137;p33"/>
          <p:cNvPicPr preferRelativeResize="0"/>
          <p:nvPr/>
        </p:nvPicPr>
        <p:blipFill rotWithShape="1">
          <a:blip r:embed="rId2">
            <a:alphaModFix/>
          </a:blip>
          <a:srcRect b="0" l="0" r="0" t="0"/>
          <a:stretch/>
        </p:blipFill>
        <p:spPr>
          <a:xfrm>
            <a:off x="7340527" y="3406450"/>
            <a:ext cx="1422600" cy="1394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bg>
      <p:bgPr>
        <a:solidFill>
          <a:schemeClr val="accent1"/>
        </a:solidFill>
      </p:bgPr>
    </p:bg>
    <p:spTree>
      <p:nvGrpSpPr>
        <p:cNvPr id="138" name="Shape 138"/>
        <p:cNvGrpSpPr/>
        <p:nvPr/>
      </p:nvGrpSpPr>
      <p:grpSpPr>
        <a:xfrm>
          <a:off x="0" y="0"/>
          <a:ext cx="0" cy="0"/>
          <a:chOff x="0" y="0"/>
          <a:chExt cx="0" cy="0"/>
        </a:xfrm>
      </p:grpSpPr>
      <p:sp>
        <p:nvSpPr>
          <p:cNvPr id="139" name="Google Shape;139;p34"/>
          <p:cNvSpPr txBox="1"/>
          <p:nvPr>
            <p:ph type="ctrTitle"/>
          </p:nvPr>
        </p:nvSpPr>
        <p:spPr>
          <a:xfrm>
            <a:off x="381000" y="1819378"/>
            <a:ext cx="6172200" cy="7524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lt2"/>
              </a:buClr>
              <a:buSzPts val="11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40" name="Google Shape;140;p34"/>
          <p:cNvSpPr txBox="1"/>
          <p:nvPr>
            <p:ph idx="1" type="subTitle"/>
          </p:nvPr>
        </p:nvSpPr>
        <p:spPr>
          <a:xfrm>
            <a:off x="381000" y="3058668"/>
            <a:ext cx="61722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lt2"/>
              </a:buClr>
              <a:buSzPts val="11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ullets">
  <p:cSld name="2_Bullets">
    <p:bg>
      <p:bgPr>
        <a:solidFill>
          <a:schemeClr val="lt1"/>
        </a:solidFill>
      </p:bgPr>
    </p:bg>
    <p:spTree>
      <p:nvGrpSpPr>
        <p:cNvPr id="141" name="Shape 141"/>
        <p:cNvGrpSpPr/>
        <p:nvPr/>
      </p:nvGrpSpPr>
      <p:grpSpPr>
        <a:xfrm>
          <a:off x="0" y="0"/>
          <a:ext cx="0" cy="0"/>
          <a:chOff x="0" y="0"/>
          <a:chExt cx="0" cy="0"/>
        </a:xfrm>
      </p:grpSpPr>
      <p:sp>
        <p:nvSpPr>
          <p:cNvPr id="142" name="Google Shape;142;p35"/>
          <p:cNvSpPr txBox="1"/>
          <p:nvPr>
            <p:ph type="title"/>
          </p:nvPr>
        </p:nvSpPr>
        <p:spPr>
          <a:xfrm>
            <a:off x="381000" y="342899"/>
            <a:ext cx="51996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43" name="Google Shape;143;p35"/>
          <p:cNvSpPr txBox="1"/>
          <p:nvPr>
            <p:ph idx="1" type="body"/>
          </p:nvPr>
        </p:nvSpPr>
        <p:spPr>
          <a:xfrm>
            <a:off x="381000" y="1371600"/>
            <a:ext cx="51996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44" name="Google Shape;144;p35"/>
          <p:cNvSpPr/>
          <p:nvPr/>
        </p:nvSpPr>
        <p:spPr>
          <a:xfrm>
            <a:off x="5580479" y="365"/>
            <a:ext cx="3563400" cy="51429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ullets">
  <p:cSld name="4_Bullets">
    <p:bg>
      <p:bgPr>
        <a:solidFill>
          <a:schemeClr val="lt1"/>
        </a:solidFill>
      </p:bgPr>
    </p:bg>
    <p:spTree>
      <p:nvGrpSpPr>
        <p:cNvPr id="145" name="Shape 145"/>
        <p:cNvGrpSpPr/>
        <p:nvPr/>
      </p:nvGrpSpPr>
      <p:grpSpPr>
        <a:xfrm>
          <a:off x="0" y="0"/>
          <a:ext cx="0" cy="0"/>
          <a:chOff x="0" y="0"/>
          <a:chExt cx="0" cy="0"/>
        </a:xfrm>
      </p:grpSpPr>
      <p:sp>
        <p:nvSpPr>
          <p:cNvPr id="146" name="Google Shape;146;p36"/>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47" name="Google Shape;147;p36"/>
          <p:cNvSpPr txBox="1"/>
          <p:nvPr>
            <p:ph idx="1" type="body"/>
          </p:nvPr>
        </p:nvSpPr>
        <p:spPr>
          <a:xfrm>
            <a:off x="381000" y="1066801"/>
            <a:ext cx="8382000" cy="2208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48" name="Google Shape;148;p36"/>
          <p:cNvSpPr/>
          <p:nvPr/>
        </p:nvSpPr>
        <p:spPr>
          <a:xfrm>
            <a:off x="0" y="3579876"/>
            <a:ext cx="9144000" cy="15636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pic>
        <p:nvPicPr>
          <p:cNvPr id="149" name="Google Shape;149;p36"/>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anding" showMasterSp="0">
  <p:cSld name="Branding">
    <p:bg>
      <p:bgPr>
        <a:solidFill>
          <a:schemeClr val="lt1"/>
        </a:solidFill>
      </p:bgPr>
    </p:bg>
    <p:spTree>
      <p:nvGrpSpPr>
        <p:cNvPr id="150" name="Shape 150"/>
        <p:cNvGrpSpPr/>
        <p:nvPr/>
      </p:nvGrpSpPr>
      <p:grpSpPr>
        <a:xfrm>
          <a:off x="0" y="0"/>
          <a:ext cx="0" cy="0"/>
          <a:chOff x="0" y="0"/>
          <a:chExt cx="0" cy="0"/>
        </a:xfrm>
      </p:grpSpPr>
      <p:pic>
        <p:nvPicPr>
          <p:cNvPr id="151" name="Google Shape;151;p37"/>
          <p:cNvPicPr preferRelativeResize="0"/>
          <p:nvPr/>
        </p:nvPicPr>
        <p:blipFill rotWithShape="1">
          <a:blip r:embed="rId2">
            <a:alphaModFix/>
          </a:blip>
          <a:srcRect b="9321" l="0" r="0" t="0"/>
          <a:stretch/>
        </p:blipFill>
        <p:spPr>
          <a:xfrm>
            <a:off x="3143250" y="1016551"/>
            <a:ext cx="2857500" cy="2820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2" name="Shape 152"/>
        <p:cNvGrpSpPr/>
        <p:nvPr/>
      </p:nvGrpSpPr>
      <p:grpSpPr>
        <a:xfrm>
          <a:off x="0" y="0"/>
          <a:ext cx="0" cy="0"/>
          <a:chOff x="0" y="0"/>
          <a:chExt cx="0" cy="0"/>
        </a:xfrm>
      </p:grpSpPr>
      <p:sp>
        <p:nvSpPr>
          <p:cNvPr id="153" name="Google Shape;153;p38"/>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5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54" name="Google Shape;154;p38"/>
          <p:cNvSpPr txBox="1"/>
          <p:nvPr>
            <p:ph idx="1" type="body"/>
          </p:nvPr>
        </p:nvSpPr>
        <p:spPr>
          <a:xfrm>
            <a:off x="381000" y="1035919"/>
            <a:ext cx="8382000" cy="32445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55" name="Google Shape;155;p38"/>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6" name="Shape 156"/>
        <p:cNvGrpSpPr/>
        <p:nvPr/>
      </p:nvGrpSpPr>
      <p:grpSpPr>
        <a:xfrm>
          <a:off x="0" y="0"/>
          <a:ext cx="0" cy="0"/>
          <a:chOff x="0" y="0"/>
          <a:chExt cx="0" cy="0"/>
        </a:xfrm>
      </p:grpSpPr>
      <p:sp>
        <p:nvSpPr>
          <p:cNvPr id="157" name="Google Shape;157;p39"/>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58" name="Google Shape;158;p3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59" name="Google Shape;159;p39"/>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0" name="Shape 160"/>
        <p:cNvGrpSpPr/>
        <p:nvPr/>
      </p:nvGrpSpPr>
      <p:grpSpPr>
        <a:xfrm>
          <a:off x="0" y="0"/>
          <a:ext cx="0" cy="0"/>
          <a:chOff x="0" y="0"/>
          <a:chExt cx="0" cy="0"/>
        </a:xfrm>
      </p:grpSpPr>
      <p:sp>
        <p:nvSpPr>
          <p:cNvPr id="161" name="Google Shape;161;p40"/>
          <p:cNvSpPr txBox="1"/>
          <p:nvPr>
            <p:ph type="title"/>
          </p:nvPr>
        </p:nvSpPr>
        <p:spPr>
          <a:xfrm>
            <a:off x="381001" y="342901"/>
            <a:ext cx="8382000" cy="380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435464"/>
              </a:buClr>
              <a:buSzPts val="1100"/>
              <a:buFont typeface="Gill Sans"/>
              <a:buNone/>
              <a:defRPr b="0" i="0" sz="2700" u="none" cap="none" strike="noStrike">
                <a:solidFill>
                  <a:srgbClr val="435464"/>
                </a:solidFill>
                <a:latin typeface="Gill Sans"/>
                <a:ea typeface="Gill Sans"/>
                <a:cs typeface="Gill Sans"/>
                <a:sym typeface="Gill Sans"/>
              </a:defRPr>
            </a:lvl1pPr>
            <a:lvl2pPr indent="0" lvl="1" rtl="0">
              <a:spcBef>
                <a:spcPts val="0"/>
              </a:spcBef>
              <a:spcAft>
                <a:spcPts val="0"/>
              </a:spcAft>
              <a:buSzPts val="1100"/>
              <a:buNone/>
              <a:defRPr sz="1100"/>
            </a:lvl2pPr>
            <a:lvl3pPr indent="0" lvl="2" rtl="0">
              <a:spcBef>
                <a:spcPts val="0"/>
              </a:spcBef>
              <a:spcAft>
                <a:spcPts val="0"/>
              </a:spcAft>
              <a:buSzPts val="1100"/>
              <a:buNone/>
              <a:defRPr sz="1100"/>
            </a:lvl3pPr>
            <a:lvl4pPr indent="0" lvl="3" rtl="0">
              <a:spcBef>
                <a:spcPts val="0"/>
              </a:spcBef>
              <a:spcAft>
                <a:spcPts val="0"/>
              </a:spcAft>
              <a:buSzPts val="1100"/>
              <a:buNone/>
              <a:defRPr sz="1100"/>
            </a:lvl4pPr>
            <a:lvl5pPr indent="0" lvl="4" rtl="0">
              <a:spcBef>
                <a:spcPts val="0"/>
              </a:spcBef>
              <a:spcAft>
                <a:spcPts val="0"/>
              </a:spcAft>
              <a:buSzPts val="1100"/>
              <a:buNone/>
              <a:defRPr sz="1100"/>
            </a:lvl5pPr>
            <a:lvl6pPr indent="0" lvl="5" rtl="0">
              <a:spcBef>
                <a:spcPts val="0"/>
              </a:spcBef>
              <a:spcAft>
                <a:spcPts val="0"/>
              </a:spcAft>
              <a:buSzPts val="1100"/>
              <a:buNone/>
              <a:defRPr sz="1100"/>
            </a:lvl6pPr>
            <a:lvl7pPr indent="0" lvl="6" rtl="0">
              <a:spcBef>
                <a:spcPts val="0"/>
              </a:spcBef>
              <a:spcAft>
                <a:spcPts val="0"/>
              </a:spcAft>
              <a:buSzPts val="1100"/>
              <a:buNone/>
              <a:defRPr sz="1100"/>
            </a:lvl7pPr>
            <a:lvl8pPr indent="0" lvl="7" rtl="0">
              <a:spcBef>
                <a:spcPts val="0"/>
              </a:spcBef>
              <a:spcAft>
                <a:spcPts val="0"/>
              </a:spcAft>
              <a:buSzPts val="1100"/>
              <a:buNone/>
              <a:defRPr sz="1100"/>
            </a:lvl8pPr>
            <a:lvl9pPr indent="0" lvl="8" rtl="0">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bg>
      <p:bgPr>
        <a:solidFill>
          <a:schemeClr val="lt1"/>
        </a:solidFill>
      </p:bgPr>
    </p:bg>
    <p:spTree>
      <p:nvGrpSpPr>
        <p:cNvPr id="165" name="Shape 165"/>
        <p:cNvGrpSpPr/>
        <p:nvPr/>
      </p:nvGrpSpPr>
      <p:grpSpPr>
        <a:xfrm>
          <a:off x="0" y="0"/>
          <a:ext cx="0" cy="0"/>
          <a:chOff x="0" y="0"/>
          <a:chExt cx="0" cy="0"/>
        </a:xfrm>
      </p:grpSpPr>
      <p:sp>
        <p:nvSpPr>
          <p:cNvPr id="166" name="Google Shape;166;p42"/>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None/>
              <a:defRPr b="0" i="0" u="none" cap="none" strike="noStrike">
                <a:solidFill>
                  <a:schemeClr val="accent2"/>
                </a:solidFill>
              </a:defRPr>
            </a:lvl1pPr>
            <a:lvl2pPr indent="0" lvl="1" rtl="0">
              <a:spcBef>
                <a:spcPts val="0"/>
              </a:spcBef>
              <a:spcAft>
                <a:spcPts val="0"/>
              </a:spcAft>
              <a:buSzPts val="3000"/>
              <a:buFont typeface="Raleway"/>
              <a:buNone/>
              <a:defRPr sz="3000">
                <a:latin typeface="Raleway"/>
                <a:ea typeface="Raleway"/>
                <a:cs typeface="Raleway"/>
                <a:sym typeface="Raleway"/>
              </a:defRPr>
            </a:lvl2pPr>
            <a:lvl3pPr indent="0" lvl="2" rtl="0">
              <a:spcBef>
                <a:spcPts val="0"/>
              </a:spcBef>
              <a:spcAft>
                <a:spcPts val="0"/>
              </a:spcAft>
              <a:buSzPts val="3000"/>
              <a:buFont typeface="Raleway"/>
              <a:buNone/>
              <a:defRPr sz="3000">
                <a:latin typeface="Raleway"/>
                <a:ea typeface="Raleway"/>
                <a:cs typeface="Raleway"/>
                <a:sym typeface="Raleway"/>
              </a:defRPr>
            </a:lvl3pPr>
            <a:lvl4pPr indent="0" lvl="3" rtl="0">
              <a:spcBef>
                <a:spcPts val="0"/>
              </a:spcBef>
              <a:spcAft>
                <a:spcPts val="0"/>
              </a:spcAft>
              <a:buSzPts val="3000"/>
              <a:buFont typeface="Raleway"/>
              <a:buNone/>
              <a:defRPr sz="3000">
                <a:latin typeface="Raleway"/>
                <a:ea typeface="Raleway"/>
                <a:cs typeface="Raleway"/>
                <a:sym typeface="Raleway"/>
              </a:defRPr>
            </a:lvl4pPr>
            <a:lvl5pPr indent="0" lvl="4" rtl="0">
              <a:spcBef>
                <a:spcPts val="0"/>
              </a:spcBef>
              <a:spcAft>
                <a:spcPts val="0"/>
              </a:spcAft>
              <a:buSzPts val="3000"/>
              <a:buFont typeface="Raleway"/>
              <a:buNone/>
              <a:defRPr sz="3000">
                <a:latin typeface="Raleway"/>
                <a:ea typeface="Raleway"/>
                <a:cs typeface="Raleway"/>
                <a:sym typeface="Raleway"/>
              </a:defRPr>
            </a:lvl5pPr>
            <a:lvl6pPr indent="0" lvl="5" rtl="0">
              <a:spcBef>
                <a:spcPts val="0"/>
              </a:spcBef>
              <a:spcAft>
                <a:spcPts val="0"/>
              </a:spcAft>
              <a:buSzPts val="3000"/>
              <a:buFont typeface="Raleway"/>
              <a:buNone/>
              <a:defRPr sz="3000">
                <a:latin typeface="Raleway"/>
                <a:ea typeface="Raleway"/>
                <a:cs typeface="Raleway"/>
                <a:sym typeface="Raleway"/>
              </a:defRPr>
            </a:lvl6pPr>
            <a:lvl7pPr indent="0" lvl="6" rtl="0">
              <a:spcBef>
                <a:spcPts val="0"/>
              </a:spcBef>
              <a:spcAft>
                <a:spcPts val="0"/>
              </a:spcAft>
              <a:buSzPts val="3000"/>
              <a:buFont typeface="Raleway"/>
              <a:buNone/>
              <a:defRPr sz="3000">
                <a:latin typeface="Raleway"/>
                <a:ea typeface="Raleway"/>
                <a:cs typeface="Raleway"/>
                <a:sym typeface="Raleway"/>
              </a:defRPr>
            </a:lvl7pPr>
            <a:lvl8pPr indent="0" lvl="7" rtl="0">
              <a:spcBef>
                <a:spcPts val="0"/>
              </a:spcBef>
              <a:spcAft>
                <a:spcPts val="0"/>
              </a:spcAft>
              <a:buSzPts val="3000"/>
              <a:buFont typeface="Raleway"/>
              <a:buNone/>
              <a:defRPr sz="3000">
                <a:latin typeface="Raleway"/>
                <a:ea typeface="Raleway"/>
                <a:cs typeface="Raleway"/>
                <a:sym typeface="Raleway"/>
              </a:defRPr>
            </a:lvl8pPr>
            <a:lvl9pPr indent="0" lvl="8" rtl="0">
              <a:spcBef>
                <a:spcPts val="0"/>
              </a:spcBef>
              <a:spcAft>
                <a:spcPts val="0"/>
              </a:spcAft>
              <a:buSzPts val="3000"/>
              <a:buFont typeface="Raleway"/>
              <a:buNone/>
              <a:defRPr sz="3000">
                <a:latin typeface="Raleway"/>
                <a:ea typeface="Raleway"/>
                <a:cs typeface="Raleway"/>
                <a:sym typeface="Raleway"/>
              </a:defRPr>
            </a:lvl9pPr>
          </a:lstStyle>
          <a:p/>
        </p:txBody>
      </p:sp>
      <p:sp>
        <p:nvSpPr>
          <p:cNvPr id="167" name="Google Shape;167;p42"/>
          <p:cNvSpPr txBox="1"/>
          <p:nvPr>
            <p:ph idx="1" type="body"/>
          </p:nvPr>
        </p:nvSpPr>
        <p:spPr>
          <a:xfrm>
            <a:off x="381000" y="1371600"/>
            <a:ext cx="83805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68" name="Google Shape;168;p42"/>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solidFill>
          <a:schemeClr val="lt1"/>
        </a:solidFill>
      </p:bgPr>
    </p:bg>
    <p:spTree>
      <p:nvGrpSpPr>
        <p:cNvPr id="169" name="Shape 169"/>
        <p:cNvGrpSpPr/>
        <p:nvPr/>
      </p:nvGrpSpPr>
      <p:grpSpPr>
        <a:xfrm>
          <a:off x="0" y="0"/>
          <a:ext cx="0" cy="0"/>
          <a:chOff x="0" y="0"/>
          <a:chExt cx="0" cy="0"/>
        </a:xfrm>
      </p:grpSpPr>
      <p:sp>
        <p:nvSpPr>
          <p:cNvPr id="170" name="Google Shape;170;p43"/>
          <p:cNvSpPr/>
          <p:nvPr/>
        </p:nvSpPr>
        <p:spPr>
          <a:xfrm>
            <a:off x="5580479" y="365"/>
            <a:ext cx="3563400"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171" name="Google Shape;171;p43"/>
          <p:cNvSpPr txBox="1"/>
          <p:nvPr>
            <p:ph type="ctrTitle"/>
          </p:nvPr>
        </p:nvSpPr>
        <p:spPr>
          <a:xfrm>
            <a:off x="381000" y="1819378"/>
            <a:ext cx="5199600" cy="752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accent1"/>
              </a:buClr>
              <a:buSzPts val="30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72" name="Google Shape;172;p43"/>
          <p:cNvSpPr txBox="1"/>
          <p:nvPr>
            <p:ph idx="1" type="subTitle"/>
          </p:nvPr>
        </p:nvSpPr>
        <p:spPr>
          <a:xfrm>
            <a:off x="381000" y="2571750"/>
            <a:ext cx="51996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11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pic>
        <p:nvPicPr>
          <p:cNvPr id="173" name="Google Shape;173;p43"/>
          <p:cNvPicPr preferRelativeResize="0"/>
          <p:nvPr/>
        </p:nvPicPr>
        <p:blipFill rotWithShape="1">
          <a:blip r:embed="rId2">
            <a:alphaModFix/>
          </a:blip>
          <a:srcRect b="0" l="0" r="0" t="0"/>
          <a:stretch/>
        </p:blipFill>
        <p:spPr>
          <a:xfrm>
            <a:off x="5929334" y="1154322"/>
            <a:ext cx="2865900" cy="2835000"/>
          </a:xfrm>
          <a:prstGeom prst="rect">
            <a:avLst/>
          </a:prstGeom>
          <a:noFill/>
          <a:ln>
            <a:noFill/>
          </a:ln>
        </p:spPr>
      </p:pic>
      <p:sp>
        <p:nvSpPr>
          <p:cNvPr id="174" name="Google Shape;174;p43"/>
          <p:cNvSpPr txBox="1"/>
          <p:nvPr>
            <p:ph idx="2" type="subTitle"/>
          </p:nvPr>
        </p:nvSpPr>
        <p:spPr>
          <a:xfrm>
            <a:off x="381000" y="3487025"/>
            <a:ext cx="51996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800"/>
              <a:buFont typeface="Arial"/>
              <a:buNone/>
              <a:defRPr b="0" i="0" sz="12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Slide">
  <p:cSld name="1_Divider Slide">
    <p:bg>
      <p:bgPr>
        <a:solidFill>
          <a:schemeClr val="accent2"/>
        </a:solidFill>
      </p:bgPr>
    </p:bg>
    <p:spTree>
      <p:nvGrpSpPr>
        <p:cNvPr id="21" name="Shape 21"/>
        <p:cNvGrpSpPr/>
        <p:nvPr/>
      </p:nvGrpSpPr>
      <p:grpSpPr>
        <a:xfrm>
          <a:off x="0" y="0"/>
          <a:ext cx="0" cy="0"/>
          <a:chOff x="0" y="0"/>
          <a:chExt cx="0" cy="0"/>
        </a:xfrm>
      </p:grpSpPr>
      <p:sp>
        <p:nvSpPr>
          <p:cNvPr id="22" name="Google Shape;22;p5"/>
          <p:cNvSpPr txBox="1"/>
          <p:nvPr>
            <p:ph type="ctrTitle"/>
          </p:nvPr>
        </p:nvSpPr>
        <p:spPr>
          <a:xfrm>
            <a:off x="381000" y="1819376"/>
            <a:ext cx="6172200" cy="752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2"/>
              </a:buClr>
              <a:buSzPts val="14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23" name="Google Shape;23;p5"/>
          <p:cNvSpPr txBox="1"/>
          <p:nvPr>
            <p:ph idx="1" type="subTitle"/>
          </p:nvPr>
        </p:nvSpPr>
        <p:spPr>
          <a:xfrm>
            <a:off x="381000" y="3058667"/>
            <a:ext cx="61722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lt2"/>
              </a:buClr>
              <a:buSzPts val="14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
        <p:nvSpPr>
          <p:cNvPr id="24" name="Google Shape;24;p5"/>
          <p:cNvSpPr/>
          <p:nvPr/>
        </p:nvSpPr>
        <p:spPr>
          <a:xfrm>
            <a:off x="8665579" y="0"/>
            <a:ext cx="478421" cy="44059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Slide">
  <p:cSld name="1_Divider Slide">
    <p:bg>
      <p:bgPr>
        <a:solidFill>
          <a:schemeClr val="accent2"/>
        </a:solidFill>
      </p:bgPr>
    </p:bg>
    <p:spTree>
      <p:nvGrpSpPr>
        <p:cNvPr id="175" name="Shape 175"/>
        <p:cNvGrpSpPr/>
        <p:nvPr/>
      </p:nvGrpSpPr>
      <p:grpSpPr>
        <a:xfrm>
          <a:off x="0" y="0"/>
          <a:ext cx="0" cy="0"/>
          <a:chOff x="0" y="0"/>
          <a:chExt cx="0" cy="0"/>
        </a:xfrm>
      </p:grpSpPr>
      <p:sp>
        <p:nvSpPr>
          <p:cNvPr id="176" name="Google Shape;176;p44"/>
          <p:cNvSpPr txBox="1"/>
          <p:nvPr>
            <p:ph type="ctrTitle"/>
          </p:nvPr>
        </p:nvSpPr>
        <p:spPr>
          <a:xfrm>
            <a:off x="381000" y="1819378"/>
            <a:ext cx="6172200" cy="7524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lt2"/>
              </a:buClr>
              <a:buSzPts val="30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77" name="Google Shape;177;p44"/>
          <p:cNvSpPr txBox="1"/>
          <p:nvPr>
            <p:ph idx="1" type="subTitle"/>
          </p:nvPr>
        </p:nvSpPr>
        <p:spPr>
          <a:xfrm>
            <a:off x="381000" y="3058668"/>
            <a:ext cx="61722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lt2"/>
              </a:buClr>
              <a:buSzPts val="11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ullets">
  <p:cSld name="5_Bullets">
    <p:bg>
      <p:bgPr>
        <a:solidFill>
          <a:schemeClr val="lt1"/>
        </a:solidFill>
      </p:bgPr>
    </p:bg>
    <p:spTree>
      <p:nvGrpSpPr>
        <p:cNvPr id="178" name="Shape 178"/>
        <p:cNvGrpSpPr/>
        <p:nvPr/>
      </p:nvGrpSpPr>
      <p:grpSpPr>
        <a:xfrm>
          <a:off x="0" y="0"/>
          <a:ext cx="0" cy="0"/>
          <a:chOff x="0" y="0"/>
          <a:chExt cx="0" cy="0"/>
        </a:xfrm>
      </p:grpSpPr>
      <p:sp>
        <p:nvSpPr>
          <p:cNvPr id="179" name="Google Shape;179;p45"/>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80" name="Google Shape;180;p45"/>
          <p:cNvSpPr txBox="1"/>
          <p:nvPr>
            <p:ph idx="1" type="body"/>
          </p:nvPr>
        </p:nvSpPr>
        <p:spPr>
          <a:xfrm>
            <a:off x="381000" y="1107576"/>
            <a:ext cx="8382000" cy="2208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81" name="Google Shape;181;p45"/>
          <p:cNvSpPr/>
          <p:nvPr/>
        </p:nvSpPr>
        <p:spPr>
          <a:xfrm>
            <a:off x="0" y="3579876"/>
            <a:ext cx="9144000" cy="15636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pic>
        <p:nvPicPr>
          <p:cNvPr id="182" name="Google Shape;182;p45"/>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ullets">
  <p:cSld name="3_Bullets">
    <p:bg>
      <p:bgPr>
        <a:solidFill>
          <a:schemeClr val="lt1"/>
        </a:solidFill>
      </p:bgPr>
    </p:bg>
    <p:spTree>
      <p:nvGrpSpPr>
        <p:cNvPr id="183" name="Shape 183"/>
        <p:cNvGrpSpPr/>
        <p:nvPr/>
      </p:nvGrpSpPr>
      <p:grpSpPr>
        <a:xfrm>
          <a:off x="0" y="0"/>
          <a:ext cx="0" cy="0"/>
          <a:chOff x="0" y="0"/>
          <a:chExt cx="0" cy="0"/>
        </a:xfrm>
      </p:grpSpPr>
      <p:sp>
        <p:nvSpPr>
          <p:cNvPr id="184" name="Google Shape;184;p46"/>
          <p:cNvSpPr txBox="1"/>
          <p:nvPr>
            <p:ph type="title"/>
          </p:nvPr>
        </p:nvSpPr>
        <p:spPr>
          <a:xfrm>
            <a:off x="381000" y="342899"/>
            <a:ext cx="51996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85" name="Google Shape;185;p46"/>
          <p:cNvSpPr txBox="1"/>
          <p:nvPr>
            <p:ph idx="1" type="body"/>
          </p:nvPr>
        </p:nvSpPr>
        <p:spPr>
          <a:xfrm>
            <a:off x="381000" y="1371600"/>
            <a:ext cx="51996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86" name="Google Shape;186;p46"/>
          <p:cNvSpPr/>
          <p:nvPr/>
        </p:nvSpPr>
        <p:spPr>
          <a:xfrm>
            <a:off x="5580479" y="365"/>
            <a:ext cx="3563400"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87" name="Shape 187"/>
        <p:cNvGrpSpPr/>
        <p:nvPr/>
      </p:nvGrpSpPr>
      <p:grpSpPr>
        <a:xfrm>
          <a:off x="0" y="0"/>
          <a:ext cx="0" cy="0"/>
          <a:chOff x="0" y="0"/>
          <a:chExt cx="0" cy="0"/>
        </a:xfrm>
      </p:grpSpPr>
      <p:sp>
        <p:nvSpPr>
          <p:cNvPr id="188" name="Google Shape;188;p47"/>
          <p:cNvSpPr txBox="1"/>
          <p:nvPr>
            <p:ph type="ctrTitle"/>
          </p:nvPr>
        </p:nvSpPr>
        <p:spPr>
          <a:xfrm>
            <a:off x="381000" y="1819378"/>
            <a:ext cx="6866700" cy="752400"/>
          </a:xfrm>
          <a:prstGeom prst="rect">
            <a:avLst/>
          </a:prstGeom>
          <a:noFill/>
          <a:ln>
            <a:noFill/>
          </a:ln>
        </p:spPr>
        <p:txBody>
          <a:bodyPr anchorCtr="0" anchor="b" bIns="68575" lIns="68575" spcFirstLastPara="1" rIns="68575" wrap="square" tIns="68575"/>
          <a:lstStyle>
            <a:lvl1pPr indent="0" lvl="0" marL="0" marR="0" rtl="0" algn="l">
              <a:lnSpc>
                <a:spcPct val="90000"/>
              </a:lnSpc>
              <a:spcBef>
                <a:spcPts val="0"/>
              </a:spcBef>
              <a:spcAft>
                <a:spcPts val="0"/>
              </a:spcAft>
              <a:buClr>
                <a:schemeClr val="accent1"/>
              </a:buClr>
              <a:buSzPts val="3000"/>
              <a:buFont typeface="Raleway"/>
              <a:buNone/>
              <a:defRPr b="0" i="0" sz="3300" u="none" cap="none" strike="noStrike">
                <a:solidFill>
                  <a:schemeClr val="accent1"/>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89" name="Google Shape;189;p47"/>
          <p:cNvSpPr txBox="1"/>
          <p:nvPr>
            <p:ph idx="1" type="subTitle"/>
          </p:nvPr>
        </p:nvSpPr>
        <p:spPr>
          <a:xfrm>
            <a:off x="381000" y="2571750"/>
            <a:ext cx="68667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3E4346"/>
              </a:buClr>
              <a:buSzPts val="1100"/>
              <a:buFont typeface="Arial"/>
              <a:buNone/>
              <a:defRPr b="0" i="0" sz="1500" u="none" cap="none" strike="noStrike">
                <a:solidFill>
                  <a:srgbClr val="3E4346"/>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
        <p:nvSpPr>
          <p:cNvPr id="190" name="Google Shape;190;p47"/>
          <p:cNvSpPr txBox="1"/>
          <p:nvPr>
            <p:ph idx="2" type="body"/>
          </p:nvPr>
        </p:nvSpPr>
        <p:spPr>
          <a:xfrm>
            <a:off x="381000" y="3474188"/>
            <a:ext cx="6866700" cy="3048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rgbClr val="3E4346"/>
              </a:buClr>
              <a:buSzPts val="1100"/>
              <a:buFont typeface="Arial"/>
              <a:buNone/>
              <a:defRPr b="0" i="0" sz="1200" u="none" cap="none" strike="noStrike">
                <a:solidFill>
                  <a:srgbClr val="3E4346"/>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1" i="0" sz="1200" u="none" cap="none" strike="noStrike">
                <a:solidFill>
                  <a:schemeClr val="accent2"/>
                </a:solidFill>
                <a:latin typeface="Raleway"/>
                <a:ea typeface="Raleway"/>
                <a:cs typeface="Raleway"/>
                <a:sym typeface="Raleway"/>
              </a:defRPr>
            </a:lvl2pPr>
            <a:lvl3pPr indent="-228600" lvl="2" marL="1371600" marR="0" rtl="0" algn="l">
              <a:lnSpc>
                <a:spcPct val="90000"/>
              </a:lnSpc>
              <a:spcBef>
                <a:spcPts val="500"/>
              </a:spcBef>
              <a:spcAft>
                <a:spcPts val="0"/>
              </a:spcAft>
              <a:buClr>
                <a:schemeClr val="accent2"/>
              </a:buClr>
              <a:buSzPts val="1100"/>
              <a:buFont typeface="Noto Sans Symbols"/>
              <a:buNone/>
              <a:defRPr b="1" i="0" sz="1200" u="none" cap="none" strike="noStrike">
                <a:solidFill>
                  <a:schemeClr val="accent2"/>
                </a:solidFill>
                <a:latin typeface="Raleway"/>
                <a:ea typeface="Raleway"/>
                <a:cs typeface="Raleway"/>
                <a:sym typeface="Raleway"/>
              </a:defRPr>
            </a:lvl3pPr>
            <a:lvl4pPr indent="-228600" lvl="3" marL="1828800" marR="0" rtl="0" algn="l">
              <a:lnSpc>
                <a:spcPct val="90000"/>
              </a:lnSpc>
              <a:spcBef>
                <a:spcPts val="500"/>
              </a:spcBef>
              <a:spcAft>
                <a:spcPts val="0"/>
              </a:spcAft>
              <a:buClr>
                <a:schemeClr val="accent2"/>
              </a:buClr>
              <a:buSzPts val="900"/>
              <a:buFont typeface="Noto Sans Symbols"/>
              <a:buNone/>
              <a:defRPr b="1" i="0" sz="1200" u="none" cap="none" strike="noStrike">
                <a:solidFill>
                  <a:schemeClr val="accent2"/>
                </a:solidFill>
                <a:latin typeface="Raleway"/>
                <a:ea typeface="Raleway"/>
                <a:cs typeface="Raleway"/>
                <a:sym typeface="Raleway"/>
              </a:defRPr>
            </a:lvl4pPr>
            <a:lvl5pPr indent="-228600" lvl="4" marL="2286000" marR="0" rtl="0" algn="l">
              <a:lnSpc>
                <a:spcPct val="90000"/>
              </a:lnSpc>
              <a:spcBef>
                <a:spcPts val="500"/>
              </a:spcBef>
              <a:spcAft>
                <a:spcPts val="0"/>
              </a:spcAft>
              <a:buClr>
                <a:schemeClr val="accent2"/>
              </a:buClr>
              <a:buSzPts val="900"/>
              <a:buFont typeface="Noto Sans Symbols"/>
              <a:buNone/>
              <a:defRPr b="1" i="0" sz="12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191" name="Google Shape;191;p47"/>
          <p:cNvPicPr preferRelativeResize="0"/>
          <p:nvPr/>
        </p:nvPicPr>
        <p:blipFill rotWithShape="1">
          <a:blip r:embed="rId2">
            <a:alphaModFix/>
          </a:blip>
          <a:srcRect b="0" l="0" r="0" t="0"/>
          <a:stretch/>
        </p:blipFill>
        <p:spPr>
          <a:xfrm>
            <a:off x="7340527" y="3406450"/>
            <a:ext cx="1422600" cy="13941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bg>
      <p:bgPr>
        <a:solidFill>
          <a:schemeClr val="accent1"/>
        </a:solidFill>
      </p:bgPr>
    </p:bg>
    <p:spTree>
      <p:nvGrpSpPr>
        <p:cNvPr id="192" name="Shape 192"/>
        <p:cNvGrpSpPr/>
        <p:nvPr/>
      </p:nvGrpSpPr>
      <p:grpSpPr>
        <a:xfrm>
          <a:off x="0" y="0"/>
          <a:ext cx="0" cy="0"/>
          <a:chOff x="0" y="0"/>
          <a:chExt cx="0" cy="0"/>
        </a:xfrm>
      </p:grpSpPr>
      <p:sp>
        <p:nvSpPr>
          <p:cNvPr id="193" name="Google Shape;193;p48"/>
          <p:cNvSpPr txBox="1"/>
          <p:nvPr>
            <p:ph type="ctrTitle"/>
          </p:nvPr>
        </p:nvSpPr>
        <p:spPr>
          <a:xfrm>
            <a:off x="381000" y="1819378"/>
            <a:ext cx="6172200" cy="7524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lt2"/>
              </a:buClr>
              <a:buSzPts val="30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94" name="Google Shape;194;p48"/>
          <p:cNvSpPr txBox="1"/>
          <p:nvPr>
            <p:ph idx="1" type="subTitle"/>
          </p:nvPr>
        </p:nvSpPr>
        <p:spPr>
          <a:xfrm>
            <a:off x="381000" y="3058668"/>
            <a:ext cx="6172200" cy="3462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lt2"/>
              </a:buClr>
              <a:buSzPts val="11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1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11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9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spcBef>
                <a:spcPts val="5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spcBef>
                <a:spcPts val="300"/>
              </a:spcBef>
              <a:spcAft>
                <a:spcPts val="0"/>
              </a:spcAft>
              <a:buClr>
                <a:srgbClr val="909192"/>
              </a:buClr>
              <a:buSzPts val="1500"/>
              <a:buFont typeface="Arial"/>
              <a:buNone/>
              <a:defRPr b="0" i="0" sz="1500" u="none" cap="none" strike="noStrike">
                <a:solidFill>
                  <a:srgbClr val="909192"/>
                </a:solidFill>
                <a:latin typeface="Raleway"/>
                <a:ea typeface="Raleway"/>
                <a:cs typeface="Raleway"/>
                <a:sym typeface="Raleway"/>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ullets">
  <p:cSld name="2_Bullets">
    <p:bg>
      <p:bgPr>
        <a:solidFill>
          <a:schemeClr val="lt1"/>
        </a:solidFill>
      </p:bgPr>
    </p:bg>
    <p:spTree>
      <p:nvGrpSpPr>
        <p:cNvPr id="195" name="Shape 195"/>
        <p:cNvGrpSpPr/>
        <p:nvPr/>
      </p:nvGrpSpPr>
      <p:grpSpPr>
        <a:xfrm>
          <a:off x="0" y="0"/>
          <a:ext cx="0" cy="0"/>
          <a:chOff x="0" y="0"/>
          <a:chExt cx="0" cy="0"/>
        </a:xfrm>
      </p:grpSpPr>
      <p:sp>
        <p:nvSpPr>
          <p:cNvPr id="196" name="Google Shape;196;p49"/>
          <p:cNvSpPr txBox="1"/>
          <p:nvPr>
            <p:ph type="title"/>
          </p:nvPr>
        </p:nvSpPr>
        <p:spPr>
          <a:xfrm>
            <a:off x="381000" y="342899"/>
            <a:ext cx="51996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197" name="Google Shape;197;p49"/>
          <p:cNvSpPr txBox="1"/>
          <p:nvPr>
            <p:ph idx="1" type="body"/>
          </p:nvPr>
        </p:nvSpPr>
        <p:spPr>
          <a:xfrm>
            <a:off x="381000" y="1371600"/>
            <a:ext cx="5199600" cy="30072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198" name="Google Shape;198;p49"/>
          <p:cNvSpPr/>
          <p:nvPr/>
        </p:nvSpPr>
        <p:spPr>
          <a:xfrm>
            <a:off x="5580479" y="365"/>
            <a:ext cx="3563400" cy="51429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ullets">
  <p:cSld name="4_Bullets">
    <p:bg>
      <p:bgPr>
        <a:solidFill>
          <a:schemeClr val="lt1"/>
        </a:solidFill>
      </p:bgPr>
    </p:bg>
    <p:spTree>
      <p:nvGrpSpPr>
        <p:cNvPr id="199" name="Shape 199"/>
        <p:cNvGrpSpPr/>
        <p:nvPr/>
      </p:nvGrpSpPr>
      <p:grpSpPr>
        <a:xfrm>
          <a:off x="0" y="0"/>
          <a:ext cx="0" cy="0"/>
          <a:chOff x="0" y="0"/>
          <a:chExt cx="0" cy="0"/>
        </a:xfrm>
      </p:grpSpPr>
      <p:sp>
        <p:nvSpPr>
          <p:cNvPr id="200" name="Google Shape;200;p50"/>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201" name="Google Shape;201;p50"/>
          <p:cNvSpPr txBox="1"/>
          <p:nvPr>
            <p:ph idx="1" type="body"/>
          </p:nvPr>
        </p:nvSpPr>
        <p:spPr>
          <a:xfrm>
            <a:off x="381000" y="1066801"/>
            <a:ext cx="8382000" cy="2208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202" name="Google Shape;202;p50"/>
          <p:cNvSpPr/>
          <p:nvPr/>
        </p:nvSpPr>
        <p:spPr>
          <a:xfrm>
            <a:off x="0" y="3579876"/>
            <a:ext cx="9144000" cy="15636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pic>
        <p:nvPicPr>
          <p:cNvPr id="203" name="Google Shape;203;p50"/>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anding" showMasterSp="0">
  <p:cSld name="Branding">
    <p:bg>
      <p:bgPr>
        <a:solidFill>
          <a:schemeClr val="lt1"/>
        </a:solidFill>
      </p:bgPr>
    </p:bg>
    <p:spTree>
      <p:nvGrpSpPr>
        <p:cNvPr id="204" name="Shape 204"/>
        <p:cNvGrpSpPr/>
        <p:nvPr/>
      </p:nvGrpSpPr>
      <p:grpSpPr>
        <a:xfrm>
          <a:off x="0" y="0"/>
          <a:ext cx="0" cy="0"/>
          <a:chOff x="0" y="0"/>
          <a:chExt cx="0" cy="0"/>
        </a:xfrm>
      </p:grpSpPr>
      <p:pic>
        <p:nvPicPr>
          <p:cNvPr id="205" name="Google Shape;205;p51"/>
          <p:cNvPicPr preferRelativeResize="0"/>
          <p:nvPr/>
        </p:nvPicPr>
        <p:blipFill rotWithShape="1">
          <a:blip r:embed="rId2">
            <a:alphaModFix/>
          </a:blip>
          <a:srcRect b="9321" l="0" r="0" t="0"/>
          <a:stretch/>
        </p:blipFill>
        <p:spPr>
          <a:xfrm>
            <a:off x="3143250" y="1016551"/>
            <a:ext cx="2857500" cy="28206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6" name="Shape 206"/>
        <p:cNvGrpSpPr/>
        <p:nvPr/>
      </p:nvGrpSpPr>
      <p:grpSpPr>
        <a:xfrm>
          <a:off x="0" y="0"/>
          <a:ext cx="0" cy="0"/>
          <a:chOff x="0" y="0"/>
          <a:chExt cx="0" cy="0"/>
        </a:xfrm>
      </p:grpSpPr>
      <p:sp>
        <p:nvSpPr>
          <p:cNvPr id="207" name="Google Shape;207;p52"/>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None/>
              <a:defRPr sz="1400"/>
            </a:lvl2pPr>
            <a:lvl3pPr indent="0" lvl="2" rtl="0">
              <a:spcBef>
                <a:spcPts val="0"/>
              </a:spcBef>
              <a:spcAft>
                <a:spcPts val="0"/>
              </a:spcAft>
              <a:buSzPts val="3000"/>
              <a:buNone/>
              <a:defRPr sz="1400"/>
            </a:lvl3pPr>
            <a:lvl4pPr indent="0" lvl="3" rtl="0">
              <a:spcBef>
                <a:spcPts val="0"/>
              </a:spcBef>
              <a:spcAft>
                <a:spcPts val="0"/>
              </a:spcAft>
              <a:buSzPts val="3000"/>
              <a:buNone/>
              <a:defRPr sz="1400"/>
            </a:lvl4pPr>
            <a:lvl5pPr indent="0" lvl="4" rtl="0">
              <a:spcBef>
                <a:spcPts val="0"/>
              </a:spcBef>
              <a:spcAft>
                <a:spcPts val="0"/>
              </a:spcAft>
              <a:buSzPts val="3000"/>
              <a:buNone/>
              <a:defRPr sz="1400"/>
            </a:lvl5pPr>
            <a:lvl6pPr indent="0" lvl="5" rtl="0">
              <a:spcBef>
                <a:spcPts val="0"/>
              </a:spcBef>
              <a:spcAft>
                <a:spcPts val="0"/>
              </a:spcAft>
              <a:buSzPts val="3000"/>
              <a:buNone/>
              <a:defRPr sz="1400"/>
            </a:lvl6pPr>
            <a:lvl7pPr indent="0" lvl="6" rtl="0">
              <a:spcBef>
                <a:spcPts val="0"/>
              </a:spcBef>
              <a:spcAft>
                <a:spcPts val="0"/>
              </a:spcAft>
              <a:buSzPts val="3000"/>
              <a:buNone/>
              <a:defRPr sz="1400"/>
            </a:lvl7pPr>
            <a:lvl8pPr indent="0" lvl="7" rtl="0">
              <a:spcBef>
                <a:spcPts val="0"/>
              </a:spcBef>
              <a:spcAft>
                <a:spcPts val="0"/>
              </a:spcAft>
              <a:buSzPts val="3000"/>
              <a:buNone/>
              <a:defRPr sz="1400"/>
            </a:lvl8pPr>
            <a:lvl9pPr indent="0" lvl="8" rtl="0">
              <a:spcBef>
                <a:spcPts val="0"/>
              </a:spcBef>
              <a:spcAft>
                <a:spcPts val="0"/>
              </a:spcAft>
              <a:buSzPts val="3000"/>
              <a:buNone/>
              <a:defRPr sz="1400"/>
            </a:lvl9pPr>
          </a:lstStyle>
          <a:p/>
        </p:txBody>
      </p:sp>
      <p:sp>
        <p:nvSpPr>
          <p:cNvPr id="208" name="Google Shape;208;p52"/>
          <p:cNvSpPr txBox="1"/>
          <p:nvPr>
            <p:ph idx="1" type="body"/>
          </p:nvPr>
        </p:nvSpPr>
        <p:spPr>
          <a:xfrm>
            <a:off x="381000" y="1035919"/>
            <a:ext cx="8382000" cy="32445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pic>
        <p:nvPicPr>
          <p:cNvPr id="209" name="Google Shape;209;p52"/>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10" name="Shape 210"/>
        <p:cNvGrpSpPr/>
        <p:nvPr/>
      </p:nvGrpSpPr>
      <p:grpSpPr>
        <a:xfrm>
          <a:off x="0" y="0"/>
          <a:ext cx="0" cy="0"/>
          <a:chOff x="0" y="0"/>
          <a:chExt cx="0" cy="0"/>
        </a:xfrm>
      </p:grpSpPr>
      <p:pic>
        <p:nvPicPr>
          <p:cNvPr id="211" name="Google Shape;211;p53"/>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p:cSld name="Divider Slide">
    <p:bg>
      <p:bgPr>
        <a:solidFill>
          <a:schemeClr val="accent1"/>
        </a:solidFill>
      </p:bgPr>
    </p:bg>
    <p:spTree>
      <p:nvGrpSpPr>
        <p:cNvPr id="25" name="Shape 25"/>
        <p:cNvGrpSpPr/>
        <p:nvPr/>
      </p:nvGrpSpPr>
      <p:grpSpPr>
        <a:xfrm>
          <a:off x="0" y="0"/>
          <a:ext cx="0" cy="0"/>
          <a:chOff x="0" y="0"/>
          <a:chExt cx="0" cy="0"/>
        </a:xfrm>
      </p:grpSpPr>
      <p:sp>
        <p:nvSpPr>
          <p:cNvPr id="26" name="Google Shape;26;p6"/>
          <p:cNvSpPr txBox="1"/>
          <p:nvPr>
            <p:ph type="ctrTitle"/>
          </p:nvPr>
        </p:nvSpPr>
        <p:spPr>
          <a:xfrm>
            <a:off x="381000" y="1819376"/>
            <a:ext cx="6172200" cy="752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2"/>
              </a:buClr>
              <a:buSzPts val="1400"/>
              <a:buFont typeface="Raleway"/>
              <a:buNone/>
              <a:defRPr b="0" i="0" sz="3300" u="none" cap="none" strike="noStrike">
                <a:solidFill>
                  <a:schemeClr val="l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27" name="Google Shape;27;p6"/>
          <p:cNvSpPr txBox="1"/>
          <p:nvPr>
            <p:ph idx="1" type="subTitle"/>
          </p:nvPr>
        </p:nvSpPr>
        <p:spPr>
          <a:xfrm>
            <a:off x="381000" y="3058667"/>
            <a:ext cx="6172200" cy="3462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lt2"/>
              </a:buClr>
              <a:buSzPts val="1400"/>
              <a:buFont typeface="Arial"/>
              <a:buNone/>
              <a:defRPr b="0" i="0" sz="1500" u="none" cap="none" strike="noStrike">
                <a:solidFill>
                  <a:schemeClr val="lt2"/>
                </a:solidFill>
                <a:latin typeface="Raleway"/>
                <a:ea typeface="Raleway"/>
                <a:cs typeface="Raleway"/>
                <a:sym typeface="Raleway"/>
              </a:defRPr>
            </a:lvl1pPr>
            <a:lvl2pPr indent="-12700" lvl="1" marL="342900" marR="0" rtl="0" algn="ctr">
              <a:lnSpc>
                <a:spcPct val="90000"/>
              </a:lnSpc>
              <a:spcBef>
                <a:spcPts val="500"/>
              </a:spcBef>
              <a:spcAft>
                <a:spcPts val="0"/>
              </a:spcAft>
              <a:buClr>
                <a:srgbClr val="909192"/>
              </a:buClr>
              <a:buSzPts val="1400"/>
              <a:buFont typeface="Arial"/>
              <a:buNone/>
              <a:defRPr b="0" i="0" sz="1400" u="none" cap="none" strike="noStrike">
                <a:solidFill>
                  <a:srgbClr val="909192"/>
                </a:solidFill>
                <a:latin typeface="Raleway"/>
                <a:ea typeface="Raleway"/>
                <a:cs typeface="Raleway"/>
                <a:sym typeface="Raleway"/>
              </a:defRPr>
            </a:lvl2pPr>
            <a:lvl3pPr indent="-12700" lvl="2" marL="685800" marR="0" rtl="0" algn="ctr">
              <a:lnSpc>
                <a:spcPct val="90000"/>
              </a:lnSpc>
              <a:spcBef>
                <a:spcPts val="500"/>
              </a:spcBef>
              <a:spcAft>
                <a:spcPts val="0"/>
              </a:spcAft>
              <a:buClr>
                <a:schemeClr val="accent2"/>
              </a:buClr>
              <a:buSzPts val="800"/>
              <a:buFont typeface="Noto Sans Symbols"/>
              <a:buNone/>
              <a:defRPr b="0" i="0" sz="1200" u="none" cap="none" strike="noStrike">
                <a:solidFill>
                  <a:srgbClr val="909192"/>
                </a:solidFill>
                <a:latin typeface="Raleway"/>
                <a:ea typeface="Raleway"/>
                <a:cs typeface="Raleway"/>
                <a:sym typeface="Raleway"/>
              </a:defRPr>
            </a:lvl3pPr>
            <a:lvl4pPr indent="-12700" lvl="3" marL="10287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4pPr>
            <a:lvl5pPr indent="-12700" lvl="4" marL="1371600" marR="0" rtl="0" algn="ctr">
              <a:lnSpc>
                <a:spcPct val="90000"/>
              </a:lnSpc>
              <a:spcBef>
                <a:spcPts val="500"/>
              </a:spcBef>
              <a:spcAft>
                <a:spcPts val="0"/>
              </a:spcAft>
              <a:buClr>
                <a:schemeClr val="accent2"/>
              </a:buClr>
              <a:buSzPts val="700"/>
              <a:buFont typeface="Noto Sans Symbols"/>
              <a:buNone/>
              <a:defRPr b="0" i="0" sz="1100" u="none" cap="none" strike="noStrike">
                <a:solidFill>
                  <a:srgbClr val="909192"/>
                </a:solidFill>
                <a:latin typeface="Raleway"/>
                <a:ea typeface="Raleway"/>
                <a:cs typeface="Raleway"/>
                <a:sym typeface="Raleway"/>
              </a:defRPr>
            </a:lvl5pPr>
            <a:lvl6pPr indent="-12700" lvl="5" marL="1714500" marR="0" rtl="0" algn="ctr">
              <a:lnSpc>
                <a:spcPct val="100000"/>
              </a:lnSpc>
              <a:spcBef>
                <a:spcPts val="5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6pPr>
            <a:lvl7pPr indent="-12700" lvl="6" marL="20574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7pPr>
            <a:lvl8pPr indent="-12700" lvl="7" marL="24003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8pPr>
            <a:lvl9pPr indent="-12700" lvl="8" marL="2743200" marR="0" rtl="0" algn="ctr">
              <a:lnSpc>
                <a:spcPct val="100000"/>
              </a:lnSpc>
              <a:spcBef>
                <a:spcPts val="300"/>
              </a:spcBef>
              <a:spcAft>
                <a:spcPts val="0"/>
              </a:spcAft>
              <a:buClr>
                <a:srgbClr val="909192"/>
              </a:buClr>
              <a:buSzPts val="1100"/>
              <a:buFont typeface="Arial"/>
              <a:buNone/>
              <a:defRPr b="0" i="0" sz="1500" u="none" cap="none" strike="noStrike">
                <a:solidFill>
                  <a:srgbClr val="909192"/>
                </a:solidFill>
                <a:latin typeface="Raleway"/>
                <a:ea typeface="Raleway"/>
                <a:cs typeface="Raleway"/>
                <a:sym typeface="Raleway"/>
              </a:defRPr>
            </a:lvl9pPr>
          </a:lstStyle>
          <a:p/>
        </p:txBody>
      </p:sp>
      <p:sp>
        <p:nvSpPr>
          <p:cNvPr id="28" name="Google Shape;28;p6"/>
          <p:cNvSpPr/>
          <p:nvPr/>
        </p:nvSpPr>
        <p:spPr>
          <a:xfrm>
            <a:off x="8665579" y="0"/>
            <a:ext cx="478421" cy="4405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12" name="Shape 212"/>
        <p:cNvGrpSpPr/>
        <p:nvPr/>
      </p:nvGrpSpPr>
      <p:grpSpPr>
        <a:xfrm>
          <a:off x="0" y="0"/>
          <a:ext cx="0" cy="0"/>
          <a:chOff x="0" y="0"/>
          <a:chExt cx="0" cy="0"/>
        </a:xfrm>
      </p:grpSpPr>
      <p:sp>
        <p:nvSpPr>
          <p:cNvPr id="213" name="Google Shape;213;p54"/>
          <p:cNvSpPr txBox="1"/>
          <p:nvPr>
            <p:ph type="title"/>
          </p:nvPr>
        </p:nvSpPr>
        <p:spPr>
          <a:xfrm>
            <a:off x="381001" y="342901"/>
            <a:ext cx="8382000" cy="380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rgbClr val="435464"/>
              </a:buClr>
              <a:buSzPts val="3000"/>
              <a:buNone/>
              <a:defRPr b="0" i="0" u="none" cap="none" strike="noStrike">
                <a:solidFill>
                  <a:srgbClr val="435464"/>
                </a:solidFill>
              </a:defRPr>
            </a:lvl1pPr>
            <a:lvl2pPr indent="0" lvl="1" rtl="0">
              <a:spcBef>
                <a:spcPts val="0"/>
              </a:spcBef>
              <a:spcAft>
                <a:spcPts val="0"/>
              </a:spcAft>
              <a:buSzPts val="3000"/>
              <a:buFont typeface="Raleway"/>
              <a:buNone/>
              <a:defRPr sz="3000">
                <a:latin typeface="Raleway"/>
                <a:ea typeface="Raleway"/>
                <a:cs typeface="Raleway"/>
                <a:sym typeface="Raleway"/>
              </a:defRPr>
            </a:lvl2pPr>
            <a:lvl3pPr indent="0" lvl="2" rtl="0">
              <a:spcBef>
                <a:spcPts val="0"/>
              </a:spcBef>
              <a:spcAft>
                <a:spcPts val="0"/>
              </a:spcAft>
              <a:buSzPts val="3000"/>
              <a:buFont typeface="Raleway"/>
              <a:buNone/>
              <a:defRPr sz="3000">
                <a:latin typeface="Raleway"/>
                <a:ea typeface="Raleway"/>
                <a:cs typeface="Raleway"/>
                <a:sym typeface="Raleway"/>
              </a:defRPr>
            </a:lvl3pPr>
            <a:lvl4pPr indent="0" lvl="3" rtl="0">
              <a:spcBef>
                <a:spcPts val="0"/>
              </a:spcBef>
              <a:spcAft>
                <a:spcPts val="0"/>
              </a:spcAft>
              <a:buSzPts val="3000"/>
              <a:buFont typeface="Raleway"/>
              <a:buNone/>
              <a:defRPr sz="3000">
                <a:latin typeface="Raleway"/>
                <a:ea typeface="Raleway"/>
                <a:cs typeface="Raleway"/>
                <a:sym typeface="Raleway"/>
              </a:defRPr>
            </a:lvl4pPr>
            <a:lvl5pPr indent="0" lvl="4" rtl="0">
              <a:spcBef>
                <a:spcPts val="0"/>
              </a:spcBef>
              <a:spcAft>
                <a:spcPts val="0"/>
              </a:spcAft>
              <a:buSzPts val="3000"/>
              <a:buFont typeface="Raleway"/>
              <a:buNone/>
              <a:defRPr sz="3000">
                <a:latin typeface="Raleway"/>
                <a:ea typeface="Raleway"/>
                <a:cs typeface="Raleway"/>
                <a:sym typeface="Raleway"/>
              </a:defRPr>
            </a:lvl5pPr>
            <a:lvl6pPr indent="0" lvl="5" rtl="0">
              <a:spcBef>
                <a:spcPts val="0"/>
              </a:spcBef>
              <a:spcAft>
                <a:spcPts val="0"/>
              </a:spcAft>
              <a:buSzPts val="3000"/>
              <a:buFont typeface="Raleway"/>
              <a:buNone/>
              <a:defRPr sz="3000">
                <a:latin typeface="Raleway"/>
                <a:ea typeface="Raleway"/>
                <a:cs typeface="Raleway"/>
                <a:sym typeface="Raleway"/>
              </a:defRPr>
            </a:lvl6pPr>
            <a:lvl7pPr indent="0" lvl="6" rtl="0">
              <a:spcBef>
                <a:spcPts val="0"/>
              </a:spcBef>
              <a:spcAft>
                <a:spcPts val="0"/>
              </a:spcAft>
              <a:buSzPts val="3000"/>
              <a:buFont typeface="Raleway"/>
              <a:buNone/>
              <a:defRPr sz="3000">
                <a:latin typeface="Raleway"/>
                <a:ea typeface="Raleway"/>
                <a:cs typeface="Raleway"/>
                <a:sym typeface="Raleway"/>
              </a:defRPr>
            </a:lvl7pPr>
            <a:lvl8pPr indent="0" lvl="7" rtl="0">
              <a:spcBef>
                <a:spcPts val="0"/>
              </a:spcBef>
              <a:spcAft>
                <a:spcPts val="0"/>
              </a:spcAft>
              <a:buSzPts val="3000"/>
              <a:buFont typeface="Raleway"/>
              <a:buNone/>
              <a:defRPr sz="3000">
                <a:latin typeface="Raleway"/>
                <a:ea typeface="Raleway"/>
                <a:cs typeface="Raleway"/>
                <a:sym typeface="Raleway"/>
              </a:defRPr>
            </a:lvl8pPr>
            <a:lvl9pPr indent="0" lvl="8" rtl="0">
              <a:spcBef>
                <a:spcPts val="0"/>
              </a:spcBef>
              <a:spcAft>
                <a:spcPts val="0"/>
              </a:spcAft>
              <a:buSzPts val="3000"/>
              <a:buFont typeface="Raleway"/>
              <a:buNone/>
              <a:defRPr sz="3000">
                <a:latin typeface="Raleway"/>
                <a:ea typeface="Raleway"/>
                <a:cs typeface="Raleway"/>
                <a:sym typeface="Raleway"/>
              </a:defRPr>
            </a:lvl9pPr>
          </a:lstStyle>
          <a:p/>
        </p:txBody>
      </p:sp>
      <p:pic>
        <p:nvPicPr>
          <p:cNvPr id="214" name="Google Shape;214;p54"/>
          <p:cNvPicPr preferRelativeResize="0"/>
          <p:nvPr/>
        </p:nvPicPr>
        <p:blipFill rotWithShape="1">
          <a:blip r:embed="rId2">
            <a:alphaModFix/>
          </a:blip>
          <a:srcRect b="0" l="0" r="0" t="0"/>
          <a:stretch/>
        </p:blipFill>
        <p:spPr>
          <a:xfrm>
            <a:off x="8778125" y="79750"/>
            <a:ext cx="305100" cy="301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Middle">
  <p:cSld name="Logo Middle">
    <p:spTree>
      <p:nvGrpSpPr>
        <p:cNvPr id="215" name="Shape 215"/>
        <p:cNvGrpSpPr/>
        <p:nvPr/>
      </p:nvGrpSpPr>
      <p:grpSpPr>
        <a:xfrm>
          <a:off x="0" y="0"/>
          <a:ext cx="0" cy="0"/>
          <a:chOff x="0" y="0"/>
          <a:chExt cx="0" cy="0"/>
        </a:xfrm>
      </p:grpSpPr>
      <p:pic>
        <p:nvPicPr>
          <p:cNvPr descr="plain transparent logo.png" id="216" name="Google Shape;216;p55"/>
          <p:cNvPicPr preferRelativeResize="0"/>
          <p:nvPr/>
        </p:nvPicPr>
        <p:blipFill rotWithShape="1">
          <a:blip r:embed="rId2">
            <a:alphaModFix/>
          </a:blip>
          <a:srcRect b="0" l="0" r="0" t="0"/>
          <a:stretch/>
        </p:blipFill>
        <p:spPr>
          <a:xfrm>
            <a:off x="3003367" y="986188"/>
            <a:ext cx="3129600" cy="3094800"/>
          </a:xfrm>
          <a:prstGeom prst="rect">
            <a:avLst/>
          </a:prstGeom>
          <a:noFill/>
          <a:ln>
            <a:noFill/>
          </a:ln>
        </p:spPr>
      </p:pic>
      <p:sp>
        <p:nvSpPr>
          <p:cNvPr id="217" name="Google Shape;217;p55"/>
          <p:cNvSpPr/>
          <p:nvPr/>
        </p:nvSpPr>
        <p:spPr>
          <a:xfrm>
            <a:off x="8515618" y="4517559"/>
            <a:ext cx="509700" cy="489900"/>
          </a:xfrm>
          <a:prstGeom prst="rect">
            <a:avLst/>
          </a:prstGeom>
          <a:solidFill>
            <a:srgbClr val="FEFEFE"/>
          </a:solidFill>
          <a:ln>
            <a:noFill/>
          </a:ln>
        </p:spPr>
        <p:txBody>
          <a:bodyPr anchorCtr="0" anchor="ctr" bIns="28575" lIns="57150" spcFirstLastPara="1" rIns="57150" wrap="square" tIns="28575">
            <a:noAutofit/>
          </a:bodyPr>
          <a:lstStyle/>
          <a:p>
            <a:pPr indent="0" lvl="0" marL="0" marR="0" rtl="0" algn="ctr">
              <a:spcBef>
                <a:spcPts val="0"/>
              </a:spcBef>
              <a:spcAft>
                <a:spcPts val="0"/>
              </a:spcAft>
              <a:buNone/>
            </a:pPr>
            <a:r>
              <a:rPr lang="en-US" sz="1500">
                <a:solidFill>
                  <a:srgbClr val="FFFFFF"/>
                </a:solidFill>
                <a:latin typeface="Gill Sans"/>
                <a:ea typeface="Gill Sans"/>
                <a:cs typeface="Gill Sans"/>
                <a:sym typeface="Gill Sans"/>
              </a:rPr>
              <a:t> </a:t>
            </a:r>
            <a:endParaRPr sz="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29" name="Shape 29"/>
        <p:cNvGrpSpPr/>
        <p:nvPr/>
      </p:nvGrpSpPr>
      <p:grpSpPr>
        <a:xfrm>
          <a:off x="0" y="0"/>
          <a:ext cx="0" cy="0"/>
          <a:chOff x="0" y="0"/>
          <a:chExt cx="0" cy="0"/>
        </a:xfrm>
      </p:grpSpPr>
      <p:sp>
        <p:nvSpPr>
          <p:cNvPr id="30" name="Google Shape;30;p7"/>
          <p:cNvSpPr txBox="1"/>
          <p:nvPr>
            <p:ph type="title"/>
          </p:nvPr>
        </p:nvSpPr>
        <p:spPr>
          <a:xfrm>
            <a:off x="1330522" y="1078258"/>
            <a:ext cx="6483000" cy="17079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rgbClr val="435464"/>
              </a:buClr>
              <a:buSzPts val="1400"/>
              <a:buFont typeface="Cabin"/>
              <a:buNone/>
              <a:defRPr b="0" i="0" sz="3000" u="none" cap="none" strike="noStrike">
                <a:solidFill>
                  <a:srgbClr val="435464"/>
                </a:solidFill>
                <a:latin typeface="Raleway"/>
                <a:ea typeface="Raleway"/>
                <a:cs typeface="Raleway"/>
                <a:sym typeface="Raleway"/>
              </a:defRPr>
            </a:lvl1pPr>
            <a:lvl2pPr indent="88900" lvl="1"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2pPr>
            <a:lvl3pPr indent="177800" lvl="2"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3pPr>
            <a:lvl4pPr indent="254000" lvl="3"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4pPr>
            <a:lvl5pPr indent="330200" lvl="4"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5pPr>
            <a:lvl6pPr indent="419100" lvl="5"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6pPr>
            <a:lvl7pPr indent="520700" lvl="6"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7pPr>
            <a:lvl8pPr indent="596900" lvl="7"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8pPr>
            <a:lvl9pPr indent="673100" lvl="8" marL="0" marR="0" rtl="0" algn="ctr">
              <a:lnSpc>
                <a:spcPct val="100000"/>
              </a:lnSpc>
              <a:spcBef>
                <a:spcPts val="0"/>
              </a:spcBef>
              <a:spcAft>
                <a:spcPts val="0"/>
              </a:spcAft>
              <a:buClr>
                <a:srgbClr val="535353"/>
              </a:buClr>
              <a:buSzPts val="1400"/>
              <a:buFont typeface="Cabin"/>
              <a:buNone/>
              <a:defRPr b="0" i="0" sz="3800" u="none" cap="none" strike="noStrike">
                <a:solidFill>
                  <a:srgbClr val="535353"/>
                </a:solidFill>
                <a:latin typeface="Cabin"/>
                <a:ea typeface="Cabin"/>
                <a:cs typeface="Cabin"/>
                <a:sym typeface="Cabin"/>
              </a:defRPr>
            </a:lvl9pPr>
          </a:lstStyle>
          <a:p/>
        </p:txBody>
      </p:sp>
      <p:sp>
        <p:nvSpPr>
          <p:cNvPr id="31" name="Google Shape;31;p7"/>
          <p:cNvSpPr txBox="1"/>
          <p:nvPr>
            <p:ph idx="1" type="body"/>
          </p:nvPr>
        </p:nvSpPr>
        <p:spPr>
          <a:xfrm>
            <a:off x="1330522" y="2779363"/>
            <a:ext cx="6483000" cy="6831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535353"/>
              </a:buClr>
              <a:buSzPts val="1400"/>
              <a:buFont typeface="Cabin"/>
              <a:buNone/>
              <a:defRPr b="0" i="0" sz="2000" u="none" cap="none" strike="noStrike">
                <a:solidFill>
                  <a:srgbClr val="535353"/>
                </a:solidFill>
                <a:latin typeface="Raleway"/>
                <a:ea typeface="Raleway"/>
                <a:cs typeface="Raleway"/>
                <a:sym typeface="Raleway"/>
              </a:defRPr>
            </a:lvl1pPr>
            <a:lvl2pPr indent="-228600" lvl="1" marL="914400" marR="0" rtl="0" algn="ctr">
              <a:lnSpc>
                <a:spcPct val="100000"/>
              </a:lnSpc>
              <a:spcBef>
                <a:spcPts val="0"/>
              </a:spcBef>
              <a:spcAft>
                <a:spcPts val="0"/>
              </a:spcAft>
              <a:buClr>
                <a:srgbClr val="535353"/>
              </a:buClr>
              <a:buSzPts val="1400"/>
              <a:buFont typeface="Cabin"/>
              <a:buNone/>
              <a:defRPr b="0" i="0" sz="2000" u="none" cap="none" strike="noStrike">
                <a:solidFill>
                  <a:srgbClr val="535353"/>
                </a:solidFill>
                <a:latin typeface="Cabin"/>
                <a:ea typeface="Cabin"/>
                <a:cs typeface="Cabin"/>
                <a:sym typeface="Cabin"/>
              </a:defRPr>
            </a:lvl2pPr>
            <a:lvl3pPr indent="-228600" lvl="2" marL="1371600" marR="0" rtl="0" algn="ctr">
              <a:lnSpc>
                <a:spcPct val="100000"/>
              </a:lnSpc>
              <a:spcBef>
                <a:spcPts val="0"/>
              </a:spcBef>
              <a:spcAft>
                <a:spcPts val="0"/>
              </a:spcAft>
              <a:buClr>
                <a:srgbClr val="535353"/>
              </a:buClr>
              <a:buSzPts val="800"/>
              <a:buFont typeface="Cabin"/>
              <a:buNone/>
              <a:defRPr b="0" i="0" sz="2000" u="none" cap="none" strike="noStrike">
                <a:solidFill>
                  <a:srgbClr val="535353"/>
                </a:solidFill>
                <a:latin typeface="Cabin"/>
                <a:ea typeface="Cabin"/>
                <a:cs typeface="Cabin"/>
                <a:sym typeface="Cabin"/>
              </a:defRPr>
            </a:lvl3pPr>
            <a:lvl4pPr indent="-228600" lvl="3" marL="1828800" marR="0" rtl="0" algn="ctr">
              <a:lnSpc>
                <a:spcPct val="100000"/>
              </a:lnSpc>
              <a:spcBef>
                <a:spcPts val="0"/>
              </a:spcBef>
              <a:spcAft>
                <a:spcPts val="0"/>
              </a:spcAft>
              <a:buClr>
                <a:srgbClr val="535353"/>
              </a:buClr>
              <a:buSzPts val="700"/>
              <a:buFont typeface="Cabin"/>
              <a:buNone/>
              <a:defRPr b="0" i="0" sz="2000" u="none" cap="none" strike="noStrike">
                <a:solidFill>
                  <a:srgbClr val="535353"/>
                </a:solidFill>
                <a:latin typeface="Cabin"/>
                <a:ea typeface="Cabin"/>
                <a:cs typeface="Cabin"/>
                <a:sym typeface="Cabin"/>
              </a:defRPr>
            </a:lvl4pPr>
            <a:lvl5pPr indent="-228600" lvl="4" marL="2286000" marR="0" rtl="0" algn="ctr">
              <a:lnSpc>
                <a:spcPct val="100000"/>
              </a:lnSpc>
              <a:spcBef>
                <a:spcPts val="0"/>
              </a:spcBef>
              <a:spcAft>
                <a:spcPts val="0"/>
              </a:spcAft>
              <a:buClr>
                <a:srgbClr val="535353"/>
              </a:buClr>
              <a:buSzPts val="700"/>
              <a:buFont typeface="Cabin"/>
              <a:buNone/>
              <a:defRPr b="0" i="0" sz="2000" u="none" cap="none" strike="noStrike">
                <a:solidFill>
                  <a:srgbClr val="535353"/>
                </a:solidFill>
                <a:latin typeface="Cabin"/>
                <a:ea typeface="Cabin"/>
                <a:cs typeface="Cabin"/>
                <a:sym typeface="Cabin"/>
              </a:defRPr>
            </a:lvl5pPr>
            <a:lvl6pPr indent="-330200" lvl="5" marL="27432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6pPr>
            <a:lvl7pPr indent="-330200" lvl="6" marL="32004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7pPr>
            <a:lvl8pPr indent="-330200" lvl="7" marL="36576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8pPr>
            <a:lvl9pPr indent="-330200" lvl="8" marL="4114800" marR="0" rtl="0" algn="l">
              <a:lnSpc>
                <a:spcPct val="100000"/>
              </a:lnSpc>
              <a:spcBef>
                <a:spcPts val="1400"/>
              </a:spcBef>
              <a:spcAft>
                <a:spcPts val="0"/>
              </a:spcAft>
              <a:buClr>
                <a:srgbClr val="535353"/>
              </a:buClr>
              <a:buSzPts val="1600"/>
              <a:buFont typeface="Cabin"/>
              <a:buChar char="•"/>
              <a:defRPr b="0" i="0" sz="2000" u="none" cap="none" strike="noStrike">
                <a:solidFill>
                  <a:srgbClr val="535353"/>
                </a:solidFill>
                <a:latin typeface="Cabin"/>
                <a:ea typeface="Cabin"/>
                <a:cs typeface="Cabin"/>
                <a:sym typeface="Cabi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ullets">
  <p:cSld name="5_Bullets">
    <p:bg>
      <p:bgPr>
        <a:solidFill>
          <a:schemeClr val="lt1"/>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14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34" name="Google Shape;34;p8"/>
          <p:cNvSpPr/>
          <p:nvPr/>
        </p:nvSpPr>
        <p:spPr>
          <a:xfrm>
            <a:off x="0" y="3579875"/>
            <a:ext cx="9144000" cy="15636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
        <p:nvSpPr>
          <p:cNvPr id="35" name="Google Shape;35;p8"/>
          <p:cNvSpPr txBox="1"/>
          <p:nvPr>
            <p:ph idx="1" type="body"/>
          </p:nvPr>
        </p:nvSpPr>
        <p:spPr>
          <a:xfrm>
            <a:off x="381000" y="1066800"/>
            <a:ext cx="8382000" cy="2208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49"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49"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ullets">
  <p:cSld name="3_Bullets">
    <p:bg>
      <p:bgPr>
        <a:solidFill>
          <a:schemeClr val="lt1"/>
        </a:solidFill>
      </p:bgPr>
    </p:bg>
    <p:spTree>
      <p:nvGrpSpPr>
        <p:cNvPr id="36" name="Shape 36"/>
        <p:cNvGrpSpPr/>
        <p:nvPr/>
      </p:nvGrpSpPr>
      <p:grpSpPr>
        <a:xfrm>
          <a:off x="0" y="0"/>
          <a:ext cx="0" cy="0"/>
          <a:chOff x="0" y="0"/>
          <a:chExt cx="0" cy="0"/>
        </a:xfrm>
      </p:grpSpPr>
      <p:sp>
        <p:nvSpPr>
          <p:cNvPr id="37" name="Google Shape;37;p9"/>
          <p:cNvSpPr txBox="1"/>
          <p:nvPr>
            <p:ph type="title"/>
          </p:nvPr>
        </p:nvSpPr>
        <p:spPr>
          <a:xfrm>
            <a:off x="381000" y="342898"/>
            <a:ext cx="51996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14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38" name="Google Shape;38;p9"/>
          <p:cNvSpPr txBox="1"/>
          <p:nvPr>
            <p:ph idx="1" type="body"/>
          </p:nvPr>
        </p:nvSpPr>
        <p:spPr>
          <a:xfrm>
            <a:off x="381000" y="1371600"/>
            <a:ext cx="5199600" cy="3007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49"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49"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39" name="Google Shape;39;p9"/>
          <p:cNvSpPr/>
          <p:nvPr/>
        </p:nvSpPr>
        <p:spPr>
          <a:xfrm>
            <a:off x="5580479" y="365"/>
            <a:ext cx="3563399" cy="5142900"/>
          </a:xfrm>
          <a:prstGeom prst="rect">
            <a:avLst/>
          </a:prstGeom>
          <a:solidFill>
            <a:schemeClr val="accent2"/>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ullets">
  <p:cSld name="2_Bullets">
    <p:bg>
      <p:bgPr>
        <a:solidFill>
          <a:schemeClr val="lt1"/>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381000" y="342898"/>
            <a:ext cx="51996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14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
        <p:nvSpPr>
          <p:cNvPr id="42" name="Google Shape;42;p10"/>
          <p:cNvSpPr txBox="1"/>
          <p:nvPr>
            <p:ph idx="1" type="body"/>
          </p:nvPr>
        </p:nvSpPr>
        <p:spPr>
          <a:xfrm>
            <a:off x="381000" y="1371600"/>
            <a:ext cx="5199600" cy="30072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500"/>
              </a:spcBef>
              <a:spcAft>
                <a:spcPts val="0"/>
              </a:spcAft>
              <a:buClr>
                <a:schemeClr val="accent1"/>
              </a:buClr>
              <a:buSzPts val="1400"/>
              <a:buFont typeface="Arial"/>
              <a:buNone/>
              <a:defRPr b="0" i="0" sz="1800" u="none" cap="none" strike="noStrike">
                <a:solidFill>
                  <a:srgbClr val="435464"/>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400"/>
              <a:buFont typeface="Arial"/>
              <a:buNone/>
              <a:defRPr b="0" i="0" sz="1400" u="none" cap="none" strike="noStrike">
                <a:solidFill>
                  <a:schemeClr val="accent2"/>
                </a:solidFill>
                <a:latin typeface="Raleway"/>
                <a:ea typeface="Raleway"/>
                <a:cs typeface="Raleway"/>
                <a:sym typeface="Raleway"/>
              </a:defRPr>
            </a:lvl2pPr>
            <a:lvl3pPr indent="-298449"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49"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49"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
        <p:nvSpPr>
          <p:cNvPr id="43" name="Google Shape;43;p10"/>
          <p:cNvSpPr/>
          <p:nvPr/>
        </p:nvSpPr>
        <p:spPr>
          <a:xfrm>
            <a:off x="5580479" y="365"/>
            <a:ext cx="3563399" cy="5142900"/>
          </a:xfrm>
          <a:prstGeom prst="rect">
            <a:avLst/>
          </a:prstGeom>
          <a:solidFill>
            <a:schemeClr val="accent1"/>
          </a:solidFill>
          <a:ln>
            <a:noFill/>
          </a:ln>
        </p:spPr>
        <p:txBody>
          <a:bodyPr anchorCtr="0" anchor="t" bIns="34275" lIns="336150" spcFirstLastPara="1" rIns="68575" wrap="square" tIns="1277400">
            <a:noAutofit/>
          </a:bodyPr>
          <a:lstStyle/>
          <a:p>
            <a:pPr indent="0" lvl="0" marL="0" marR="0" rtl="0" algn="l">
              <a:lnSpc>
                <a:spcPct val="90000"/>
              </a:lnSpc>
              <a:spcBef>
                <a:spcPts val="0"/>
              </a:spcBef>
              <a:spcAft>
                <a:spcPts val="0"/>
              </a:spcAft>
              <a:buClr>
                <a:schemeClr val="lt1"/>
              </a:buClr>
              <a:buFont typeface="Raleway"/>
              <a:buNone/>
            </a:pPr>
            <a:r>
              <a:t/>
            </a:r>
            <a:endParaRPr b="0" i="0" sz="1000" u="none" cap="none" strike="noStrike">
              <a:solidFill>
                <a:srgbClr val="FFFFFF"/>
              </a:solidFill>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theme" Target="../theme/theme2.xml"/><Relationship Id="rId14" Type="http://schemas.openxmlformats.org/officeDocument/2006/relationships/slideLayout" Target="../slideLayouts/slideLayout5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chemeClr val="accent2"/>
              </a:buClr>
              <a:buSzPts val="1400"/>
              <a:buFont typeface="Raleway"/>
              <a:buNone/>
              <a:defRPr b="0" i="0" sz="2300" u="none" cap="none" strike="noStrike">
                <a:solidFill>
                  <a:schemeClr val="accent2"/>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sp>
        <p:nvSpPr>
          <p:cNvPr id="7" name="Google Shape;7;p1"/>
          <p:cNvSpPr txBox="1"/>
          <p:nvPr>
            <p:ph idx="1" type="body"/>
          </p:nvPr>
        </p:nvSpPr>
        <p:spPr>
          <a:xfrm>
            <a:off x="381000" y="1035918"/>
            <a:ext cx="8382000" cy="3244499"/>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00"/>
              </a:spcBef>
              <a:spcAft>
                <a:spcPts val="0"/>
              </a:spcAft>
              <a:buClr>
                <a:schemeClr val="accent1"/>
              </a:buClr>
              <a:buSzPts val="1400"/>
              <a:buFont typeface="Arial"/>
              <a:buNone/>
              <a:defRPr b="0" i="0" sz="14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400"/>
              </a:spcBef>
              <a:spcAft>
                <a:spcPts val="0"/>
              </a:spcAft>
              <a:buClr>
                <a:schemeClr val="accent2"/>
              </a:buClr>
              <a:buSzPts val="1400"/>
              <a:buFont typeface="Arial"/>
              <a:buNone/>
              <a:defRPr b="0" i="0" sz="1100" u="none" cap="none" strike="noStrike">
                <a:solidFill>
                  <a:schemeClr val="accent2"/>
                </a:solidFill>
                <a:latin typeface="Raleway"/>
                <a:ea typeface="Raleway"/>
                <a:cs typeface="Raleway"/>
                <a:sym typeface="Raleway"/>
              </a:defRPr>
            </a:lvl2pPr>
            <a:lvl3pPr indent="-279399" lvl="2" marL="1371600" marR="0" rtl="0" algn="l">
              <a:lnSpc>
                <a:spcPct val="90000"/>
              </a:lnSpc>
              <a:spcBef>
                <a:spcPts val="400"/>
              </a:spcBef>
              <a:spcAft>
                <a:spcPts val="0"/>
              </a:spcAft>
              <a:buClr>
                <a:schemeClr val="accent2"/>
              </a:buClr>
              <a:buSzPts val="800"/>
              <a:buFont typeface="Noto Sans Symbols"/>
              <a:buChar char="▪"/>
              <a:defRPr b="0" i="0" sz="900" u="none" cap="none" strike="noStrike">
                <a:solidFill>
                  <a:schemeClr val="accent2"/>
                </a:solidFill>
                <a:latin typeface="Raleway"/>
                <a:ea typeface="Raleway"/>
                <a:cs typeface="Raleway"/>
                <a:sym typeface="Raleway"/>
              </a:defRPr>
            </a:lvl3pPr>
            <a:lvl4pPr indent="-273050" lvl="3" marL="1828800" marR="0" rtl="0" algn="l">
              <a:lnSpc>
                <a:spcPct val="90000"/>
              </a:lnSpc>
              <a:spcBef>
                <a:spcPts val="400"/>
              </a:spcBef>
              <a:spcAft>
                <a:spcPts val="0"/>
              </a:spcAft>
              <a:buClr>
                <a:schemeClr val="accent2"/>
              </a:buClr>
              <a:buSzPts val="700"/>
              <a:buFont typeface="Noto Sans Symbols"/>
              <a:buChar char="▪"/>
              <a:defRPr b="0" i="0" sz="800" u="none" cap="none" strike="noStrike">
                <a:solidFill>
                  <a:schemeClr val="accent2"/>
                </a:solidFill>
                <a:latin typeface="Raleway"/>
                <a:ea typeface="Raleway"/>
                <a:cs typeface="Raleway"/>
                <a:sym typeface="Raleway"/>
              </a:defRPr>
            </a:lvl4pPr>
            <a:lvl5pPr indent="-273050" lvl="4" marL="2286000" marR="0" rtl="0" algn="l">
              <a:lnSpc>
                <a:spcPct val="90000"/>
              </a:lnSpc>
              <a:spcBef>
                <a:spcPts val="400"/>
              </a:spcBef>
              <a:spcAft>
                <a:spcPts val="0"/>
              </a:spcAft>
              <a:buClr>
                <a:schemeClr val="accent2"/>
              </a:buClr>
              <a:buSzPts val="700"/>
              <a:buFont typeface="Noto Sans Symbols"/>
              <a:buChar char="▪"/>
              <a:defRPr b="0" i="0" sz="800" u="none" cap="none" strike="noStrike">
                <a:solidFill>
                  <a:schemeClr val="accent2"/>
                </a:solidFill>
                <a:latin typeface="Raleway"/>
                <a:ea typeface="Raleway"/>
                <a:cs typeface="Raleway"/>
                <a:sym typeface="Raleway"/>
              </a:defRPr>
            </a:lvl5pPr>
            <a:lvl6pPr indent="-298450" lvl="5" marL="2743200" marR="0" rtl="0" algn="l">
              <a:lnSpc>
                <a:spcPct val="100000"/>
              </a:lnSpc>
              <a:spcBef>
                <a:spcPts val="400"/>
              </a:spcBef>
              <a:spcAft>
                <a:spcPts val="0"/>
              </a:spcAft>
              <a:buClr>
                <a:schemeClr val="dk1"/>
              </a:buClr>
              <a:buSzPts val="1100"/>
              <a:buFont typeface="Arial"/>
              <a:buChar char="•"/>
              <a:defRPr b="0" i="0" sz="1100" u="none" cap="none" strike="noStrike">
                <a:solidFill>
                  <a:schemeClr val="dk1"/>
                </a:solidFill>
                <a:latin typeface="Raleway"/>
                <a:ea typeface="Raleway"/>
                <a:cs typeface="Raleway"/>
                <a:sym typeface="Raleway"/>
              </a:defRPr>
            </a:lvl6pPr>
            <a:lvl7pPr indent="-298450" lvl="6" marL="32004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Raleway"/>
                <a:ea typeface="Raleway"/>
                <a:cs typeface="Raleway"/>
                <a:sym typeface="Raleway"/>
              </a:defRPr>
            </a:lvl7pPr>
            <a:lvl8pPr indent="-298450" lvl="7" marL="36576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Raleway"/>
                <a:ea typeface="Raleway"/>
                <a:cs typeface="Raleway"/>
                <a:sym typeface="Raleway"/>
              </a:defRPr>
            </a:lvl8pPr>
            <a:lvl9pPr indent="-298450" lvl="8" marL="4114800" marR="0" rtl="0" algn="l">
              <a:lnSpc>
                <a:spcPct val="100000"/>
              </a:lnSpc>
              <a:spcBef>
                <a:spcPts val="200"/>
              </a:spcBef>
              <a:spcAft>
                <a:spcPts val="0"/>
              </a:spcAft>
              <a:buClr>
                <a:schemeClr val="dk1"/>
              </a:buClr>
              <a:buSzPts val="1100"/>
              <a:buFont typeface="Arial"/>
              <a:buChar char="•"/>
              <a:defRPr b="0" i="0" sz="1100" u="none" cap="none" strike="noStrike">
                <a:solidFill>
                  <a:schemeClr val="dk1"/>
                </a:solidFill>
                <a:latin typeface="Raleway"/>
                <a:ea typeface="Raleway"/>
                <a:cs typeface="Raleway"/>
                <a:sym typeface="Raleway"/>
              </a:defRPr>
            </a:lvl9pPr>
          </a:lstStyle>
          <a:p/>
        </p:txBody>
      </p:sp>
      <p:pic>
        <p:nvPicPr>
          <p:cNvPr id="8" name="Google Shape;8;p1"/>
          <p:cNvPicPr preferRelativeResize="0"/>
          <p:nvPr/>
        </p:nvPicPr>
        <p:blipFill rotWithShape="1">
          <a:blip r:embed="rId1">
            <a:alphaModFix/>
          </a:blip>
          <a:srcRect b="0" l="0" r="0" t="0"/>
          <a:stretch/>
        </p:blipFill>
        <p:spPr>
          <a:xfrm>
            <a:off x="8778125" y="79749"/>
            <a:ext cx="305100" cy="30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81000" y="342898"/>
            <a:ext cx="8382000" cy="415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0"/>
              </a:spcBef>
              <a:spcAft>
                <a:spcPts val="0"/>
              </a:spcAft>
              <a:buClr>
                <a:srgbClr val="072B41"/>
              </a:buClr>
              <a:buSzPts val="3200"/>
              <a:buFont typeface="Raleway"/>
              <a:buNone/>
              <a:defRPr b="1" i="0" sz="3200" u="none" cap="none" strike="noStrike">
                <a:solidFill>
                  <a:srgbClr val="072B41"/>
                </a:solidFill>
                <a:latin typeface="Raleway"/>
                <a:ea typeface="Raleway"/>
                <a:cs typeface="Raleway"/>
                <a:sym typeface="Raleway"/>
              </a:defRPr>
            </a:lvl1pPr>
            <a:lvl2pPr indent="0" lvl="1" rtl="0">
              <a:spcBef>
                <a:spcPts val="0"/>
              </a:spcBef>
              <a:spcAft>
                <a:spcPts val="0"/>
              </a:spcAft>
              <a:buSzPts val="1400"/>
              <a:buFont typeface="Arial"/>
              <a:buNone/>
              <a:defRPr sz="1100"/>
            </a:lvl2pPr>
            <a:lvl3pPr indent="0" lvl="2" rtl="0">
              <a:spcBef>
                <a:spcPts val="0"/>
              </a:spcBef>
              <a:spcAft>
                <a:spcPts val="0"/>
              </a:spcAft>
              <a:buSzPts val="1400"/>
              <a:buFont typeface="Arial"/>
              <a:buNone/>
              <a:defRPr sz="1100"/>
            </a:lvl3pPr>
            <a:lvl4pPr indent="0" lvl="3" rtl="0">
              <a:spcBef>
                <a:spcPts val="0"/>
              </a:spcBef>
              <a:spcAft>
                <a:spcPts val="0"/>
              </a:spcAft>
              <a:buSzPts val="1400"/>
              <a:buFont typeface="Arial"/>
              <a:buNone/>
              <a:defRPr sz="1100"/>
            </a:lvl4pPr>
            <a:lvl5pPr indent="0" lvl="4" rtl="0">
              <a:spcBef>
                <a:spcPts val="0"/>
              </a:spcBef>
              <a:spcAft>
                <a:spcPts val="0"/>
              </a:spcAft>
              <a:buSzPts val="1400"/>
              <a:buFont typeface="Arial"/>
              <a:buNone/>
              <a:defRPr sz="1100"/>
            </a:lvl5pPr>
            <a:lvl6pPr indent="0" lvl="5" rtl="0">
              <a:spcBef>
                <a:spcPts val="0"/>
              </a:spcBef>
              <a:spcAft>
                <a:spcPts val="0"/>
              </a:spcAft>
              <a:buSzPts val="1400"/>
              <a:buFont typeface="Arial"/>
              <a:buNone/>
              <a:defRPr sz="1100"/>
            </a:lvl6pPr>
            <a:lvl7pPr indent="0" lvl="6" rtl="0">
              <a:spcBef>
                <a:spcPts val="0"/>
              </a:spcBef>
              <a:spcAft>
                <a:spcPts val="0"/>
              </a:spcAft>
              <a:buSzPts val="1400"/>
              <a:buFont typeface="Arial"/>
              <a:buNone/>
              <a:defRPr sz="1100"/>
            </a:lvl7pPr>
            <a:lvl8pPr indent="0" lvl="7" rtl="0">
              <a:spcBef>
                <a:spcPts val="0"/>
              </a:spcBef>
              <a:spcAft>
                <a:spcPts val="0"/>
              </a:spcAft>
              <a:buSzPts val="1400"/>
              <a:buFont typeface="Arial"/>
              <a:buNone/>
              <a:defRPr sz="1100"/>
            </a:lvl8pPr>
            <a:lvl9pPr indent="0" lvl="8" rtl="0">
              <a:spcBef>
                <a:spcPts val="0"/>
              </a:spcBef>
              <a:spcAft>
                <a:spcPts val="0"/>
              </a:spcAft>
              <a:buSzPts val="1400"/>
              <a:buFont typeface="Arial"/>
              <a:buNone/>
              <a:defRPr sz="1100"/>
            </a:lvl9pPr>
          </a:lstStyle>
          <a:p/>
        </p:txBody>
      </p:sp>
      <p:sp>
        <p:nvSpPr>
          <p:cNvPr id="64" name="Google Shape;64;p15"/>
          <p:cNvSpPr txBox="1"/>
          <p:nvPr>
            <p:ph idx="1" type="body"/>
          </p:nvPr>
        </p:nvSpPr>
        <p:spPr>
          <a:xfrm>
            <a:off x="381000" y="1035918"/>
            <a:ext cx="8382000" cy="3244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00"/>
              </a:spcBef>
              <a:spcAft>
                <a:spcPts val="0"/>
              </a:spcAft>
              <a:buClr>
                <a:schemeClr val="accent1"/>
              </a:buClr>
              <a:buSzPts val="1400"/>
              <a:buFont typeface="Arial"/>
              <a:buNone/>
              <a:defRPr b="0" i="0" sz="14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400"/>
              </a:spcBef>
              <a:spcAft>
                <a:spcPts val="0"/>
              </a:spcAft>
              <a:buClr>
                <a:srgbClr val="072B41"/>
              </a:buClr>
              <a:buSzPts val="1400"/>
              <a:buFont typeface="Arial"/>
              <a:buNone/>
              <a:defRPr b="0" i="0" sz="1100" u="none" cap="none" strike="noStrike">
                <a:solidFill>
                  <a:srgbClr val="072B41"/>
                </a:solidFill>
                <a:latin typeface="Raleway"/>
                <a:ea typeface="Raleway"/>
                <a:cs typeface="Raleway"/>
                <a:sym typeface="Raleway"/>
              </a:defRPr>
            </a:lvl2pPr>
            <a:lvl3pPr indent="-279399" lvl="2" marL="1371600" marR="0" rtl="0" algn="l">
              <a:lnSpc>
                <a:spcPct val="90000"/>
              </a:lnSpc>
              <a:spcBef>
                <a:spcPts val="400"/>
              </a:spcBef>
              <a:spcAft>
                <a:spcPts val="0"/>
              </a:spcAft>
              <a:buClr>
                <a:srgbClr val="072B41"/>
              </a:buClr>
              <a:buSzPts val="800"/>
              <a:buFont typeface="Noto Sans Symbols"/>
              <a:buChar char="▪"/>
              <a:defRPr b="0" i="0" sz="900" u="none" cap="none" strike="noStrike">
                <a:solidFill>
                  <a:srgbClr val="072B41"/>
                </a:solidFill>
                <a:latin typeface="Raleway"/>
                <a:ea typeface="Raleway"/>
                <a:cs typeface="Raleway"/>
                <a:sym typeface="Raleway"/>
              </a:defRPr>
            </a:lvl3pPr>
            <a:lvl4pPr indent="-273050" lvl="3" marL="1828800" marR="0" rtl="0" algn="l">
              <a:lnSpc>
                <a:spcPct val="90000"/>
              </a:lnSpc>
              <a:spcBef>
                <a:spcPts val="400"/>
              </a:spcBef>
              <a:spcAft>
                <a:spcPts val="0"/>
              </a:spcAft>
              <a:buClr>
                <a:srgbClr val="072B41"/>
              </a:buClr>
              <a:buSzPts val="700"/>
              <a:buFont typeface="Noto Sans Symbols"/>
              <a:buChar char="▪"/>
              <a:defRPr b="0" i="0" sz="800" u="none" cap="none" strike="noStrike">
                <a:solidFill>
                  <a:srgbClr val="072B41"/>
                </a:solidFill>
                <a:latin typeface="Raleway"/>
                <a:ea typeface="Raleway"/>
                <a:cs typeface="Raleway"/>
                <a:sym typeface="Raleway"/>
              </a:defRPr>
            </a:lvl4pPr>
            <a:lvl5pPr indent="-273050" lvl="4" marL="2286000" marR="0" rtl="0" algn="l">
              <a:lnSpc>
                <a:spcPct val="90000"/>
              </a:lnSpc>
              <a:spcBef>
                <a:spcPts val="400"/>
              </a:spcBef>
              <a:spcAft>
                <a:spcPts val="0"/>
              </a:spcAft>
              <a:buClr>
                <a:srgbClr val="072B41"/>
              </a:buClr>
              <a:buSzPts val="700"/>
              <a:buFont typeface="Noto Sans Symbols"/>
              <a:buChar char="▪"/>
              <a:defRPr b="0" i="0" sz="800" u="none" cap="none" strike="noStrike">
                <a:solidFill>
                  <a:srgbClr val="072B41"/>
                </a:solidFill>
                <a:latin typeface="Raleway"/>
                <a:ea typeface="Raleway"/>
                <a:cs typeface="Raleway"/>
                <a:sym typeface="Raleway"/>
              </a:defRPr>
            </a:lvl5pPr>
            <a:lvl6pPr indent="-298450" lvl="5" marL="2743200" marR="0" rtl="0" algn="l">
              <a:lnSpc>
                <a:spcPct val="100000"/>
              </a:lnSpc>
              <a:spcBef>
                <a:spcPts val="400"/>
              </a:spcBef>
              <a:spcAft>
                <a:spcPts val="0"/>
              </a:spcAft>
              <a:buClr>
                <a:srgbClr val="072B41"/>
              </a:buClr>
              <a:buSzPts val="1100"/>
              <a:buFont typeface="Arial"/>
              <a:buChar char="•"/>
              <a:defRPr b="0" i="0" sz="1100" u="none" cap="none" strike="noStrike">
                <a:solidFill>
                  <a:srgbClr val="072B41"/>
                </a:solidFill>
                <a:latin typeface="Raleway"/>
                <a:ea typeface="Raleway"/>
                <a:cs typeface="Raleway"/>
                <a:sym typeface="Raleway"/>
              </a:defRPr>
            </a:lvl6pPr>
            <a:lvl7pPr indent="-298450" lvl="6" marL="3200400" marR="0" rtl="0" algn="l">
              <a:lnSpc>
                <a:spcPct val="100000"/>
              </a:lnSpc>
              <a:spcBef>
                <a:spcPts val="200"/>
              </a:spcBef>
              <a:spcAft>
                <a:spcPts val="0"/>
              </a:spcAft>
              <a:buClr>
                <a:srgbClr val="072B41"/>
              </a:buClr>
              <a:buSzPts val="1100"/>
              <a:buFont typeface="Arial"/>
              <a:buChar char="•"/>
              <a:defRPr b="0" i="0" sz="1100" u="none" cap="none" strike="noStrike">
                <a:solidFill>
                  <a:srgbClr val="072B41"/>
                </a:solidFill>
                <a:latin typeface="Raleway"/>
                <a:ea typeface="Raleway"/>
                <a:cs typeface="Raleway"/>
                <a:sym typeface="Raleway"/>
              </a:defRPr>
            </a:lvl7pPr>
            <a:lvl8pPr indent="-298450" lvl="7" marL="3657600" marR="0" rtl="0" algn="l">
              <a:lnSpc>
                <a:spcPct val="100000"/>
              </a:lnSpc>
              <a:spcBef>
                <a:spcPts val="200"/>
              </a:spcBef>
              <a:spcAft>
                <a:spcPts val="0"/>
              </a:spcAft>
              <a:buClr>
                <a:srgbClr val="072B41"/>
              </a:buClr>
              <a:buSzPts val="1100"/>
              <a:buFont typeface="Arial"/>
              <a:buChar char="•"/>
              <a:defRPr b="0" i="0" sz="1100" u="none" cap="none" strike="noStrike">
                <a:solidFill>
                  <a:srgbClr val="072B41"/>
                </a:solidFill>
                <a:latin typeface="Raleway"/>
                <a:ea typeface="Raleway"/>
                <a:cs typeface="Raleway"/>
                <a:sym typeface="Raleway"/>
              </a:defRPr>
            </a:lvl8pPr>
            <a:lvl9pPr indent="-298450" lvl="8" marL="4114800" marR="0" rtl="0" algn="l">
              <a:lnSpc>
                <a:spcPct val="100000"/>
              </a:lnSpc>
              <a:spcBef>
                <a:spcPts val="200"/>
              </a:spcBef>
              <a:spcAft>
                <a:spcPts val="0"/>
              </a:spcAft>
              <a:buClr>
                <a:srgbClr val="072B41"/>
              </a:buClr>
              <a:buSzPts val="1100"/>
              <a:buFont typeface="Arial"/>
              <a:buChar char="•"/>
              <a:defRPr b="0" i="0" sz="1100" u="none" cap="none" strike="noStrike">
                <a:solidFill>
                  <a:srgbClr val="072B41"/>
                </a:solidFill>
                <a:latin typeface="Raleway"/>
                <a:ea typeface="Raleway"/>
                <a:cs typeface="Raleway"/>
                <a:sym typeface="Raleway"/>
              </a:defRPr>
            </a:lvl9pPr>
          </a:lstStyle>
          <a:p/>
        </p:txBody>
      </p:sp>
      <p:pic>
        <p:nvPicPr>
          <p:cNvPr id="65" name="Google Shape;65;p15"/>
          <p:cNvPicPr preferRelativeResize="0"/>
          <p:nvPr/>
        </p:nvPicPr>
        <p:blipFill rotWithShape="1">
          <a:blip r:embed="rId1">
            <a:alphaModFix/>
          </a:blip>
          <a:srcRect b="0" l="0" r="0" t="0"/>
          <a:stretch/>
        </p:blipFill>
        <p:spPr>
          <a:xfrm>
            <a:off x="8778125" y="79749"/>
            <a:ext cx="305100" cy="301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11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0" name="Google Shape;110;p27"/>
          <p:cNvSpPr txBox="1"/>
          <p:nvPr>
            <p:ph idx="1" type="body"/>
          </p:nvPr>
        </p:nvSpPr>
        <p:spPr>
          <a:xfrm>
            <a:off x="381000" y="1035919"/>
            <a:ext cx="8382000" cy="32445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2" name="Shape 162"/>
        <p:cNvGrpSpPr/>
        <p:nvPr/>
      </p:nvGrpSpPr>
      <p:grpSpPr>
        <a:xfrm>
          <a:off x="0" y="0"/>
          <a:ext cx="0" cy="0"/>
          <a:chOff x="0" y="0"/>
          <a:chExt cx="0" cy="0"/>
        </a:xfrm>
      </p:grpSpPr>
      <p:sp>
        <p:nvSpPr>
          <p:cNvPr id="163" name="Google Shape;163;p41"/>
          <p:cNvSpPr txBox="1"/>
          <p:nvPr>
            <p:ph type="title"/>
          </p:nvPr>
        </p:nvSpPr>
        <p:spPr>
          <a:xfrm>
            <a:off x="381000" y="342899"/>
            <a:ext cx="8382000" cy="4155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0"/>
              </a:spcBef>
              <a:spcAft>
                <a:spcPts val="0"/>
              </a:spcAft>
              <a:buClr>
                <a:schemeClr val="accent2"/>
              </a:buClr>
              <a:buSzPts val="3000"/>
              <a:buFont typeface="Raleway"/>
              <a:buNone/>
              <a:defRPr b="0" i="0" sz="3000" u="none" cap="none" strike="noStrike">
                <a:solidFill>
                  <a:schemeClr val="accent2"/>
                </a:solidFill>
                <a:latin typeface="Raleway"/>
                <a:ea typeface="Raleway"/>
                <a:cs typeface="Raleway"/>
                <a:sym typeface="Raleway"/>
              </a:defRPr>
            </a:lvl1pPr>
            <a:lvl2pPr indent="0" lvl="1" rtl="0">
              <a:spcBef>
                <a:spcPts val="0"/>
              </a:spcBef>
              <a:spcAft>
                <a:spcPts val="0"/>
              </a:spcAft>
              <a:buSzPts val="3000"/>
              <a:buFont typeface="Raleway"/>
              <a:buNone/>
              <a:defRPr sz="3000">
                <a:latin typeface="Raleway"/>
                <a:ea typeface="Raleway"/>
                <a:cs typeface="Raleway"/>
                <a:sym typeface="Raleway"/>
              </a:defRPr>
            </a:lvl2pPr>
            <a:lvl3pPr indent="0" lvl="2" rtl="0">
              <a:spcBef>
                <a:spcPts val="0"/>
              </a:spcBef>
              <a:spcAft>
                <a:spcPts val="0"/>
              </a:spcAft>
              <a:buSzPts val="3000"/>
              <a:buFont typeface="Raleway"/>
              <a:buNone/>
              <a:defRPr sz="3000">
                <a:latin typeface="Raleway"/>
                <a:ea typeface="Raleway"/>
                <a:cs typeface="Raleway"/>
                <a:sym typeface="Raleway"/>
              </a:defRPr>
            </a:lvl3pPr>
            <a:lvl4pPr indent="0" lvl="3" rtl="0">
              <a:spcBef>
                <a:spcPts val="0"/>
              </a:spcBef>
              <a:spcAft>
                <a:spcPts val="0"/>
              </a:spcAft>
              <a:buSzPts val="3000"/>
              <a:buFont typeface="Raleway"/>
              <a:buNone/>
              <a:defRPr sz="3000">
                <a:latin typeface="Raleway"/>
                <a:ea typeface="Raleway"/>
                <a:cs typeface="Raleway"/>
                <a:sym typeface="Raleway"/>
              </a:defRPr>
            </a:lvl4pPr>
            <a:lvl5pPr indent="0" lvl="4" rtl="0">
              <a:spcBef>
                <a:spcPts val="0"/>
              </a:spcBef>
              <a:spcAft>
                <a:spcPts val="0"/>
              </a:spcAft>
              <a:buSzPts val="3000"/>
              <a:buFont typeface="Raleway"/>
              <a:buNone/>
              <a:defRPr sz="3000">
                <a:latin typeface="Raleway"/>
                <a:ea typeface="Raleway"/>
                <a:cs typeface="Raleway"/>
                <a:sym typeface="Raleway"/>
              </a:defRPr>
            </a:lvl5pPr>
            <a:lvl6pPr indent="0" lvl="5" rtl="0">
              <a:spcBef>
                <a:spcPts val="0"/>
              </a:spcBef>
              <a:spcAft>
                <a:spcPts val="0"/>
              </a:spcAft>
              <a:buSzPts val="3000"/>
              <a:buFont typeface="Raleway"/>
              <a:buNone/>
              <a:defRPr sz="3000">
                <a:latin typeface="Raleway"/>
                <a:ea typeface="Raleway"/>
                <a:cs typeface="Raleway"/>
                <a:sym typeface="Raleway"/>
              </a:defRPr>
            </a:lvl6pPr>
            <a:lvl7pPr indent="0" lvl="6" rtl="0">
              <a:spcBef>
                <a:spcPts val="0"/>
              </a:spcBef>
              <a:spcAft>
                <a:spcPts val="0"/>
              </a:spcAft>
              <a:buSzPts val="3000"/>
              <a:buFont typeface="Raleway"/>
              <a:buNone/>
              <a:defRPr sz="3000">
                <a:latin typeface="Raleway"/>
                <a:ea typeface="Raleway"/>
                <a:cs typeface="Raleway"/>
                <a:sym typeface="Raleway"/>
              </a:defRPr>
            </a:lvl7pPr>
            <a:lvl8pPr indent="0" lvl="7" rtl="0">
              <a:spcBef>
                <a:spcPts val="0"/>
              </a:spcBef>
              <a:spcAft>
                <a:spcPts val="0"/>
              </a:spcAft>
              <a:buSzPts val="3000"/>
              <a:buFont typeface="Raleway"/>
              <a:buNone/>
              <a:defRPr sz="3000">
                <a:latin typeface="Raleway"/>
                <a:ea typeface="Raleway"/>
                <a:cs typeface="Raleway"/>
                <a:sym typeface="Raleway"/>
              </a:defRPr>
            </a:lvl8pPr>
            <a:lvl9pPr indent="0" lvl="8" rtl="0">
              <a:spcBef>
                <a:spcPts val="0"/>
              </a:spcBef>
              <a:spcAft>
                <a:spcPts val="0"/>
              </a:spcAft>
              <a:buSzPts val="3000"/>
              <a:buFont typeface="Raleway"/>
              <a:buNone/>
              <a:defRPr sz="3000">
                <a:latin typeface="Raleway"/>
                <a:ea typeface="Raleway"/>
                <a:cs typeface="Raleway"/>
                <a:sym typeface="Raleway"/>
              </a:defRPr>
            </a:lvl9pPr>
          </a:lstStyle>
          <a:p/>
        </p:txBody>
      </p:sp>
      <p:sp>
        <p:nvSpPr>
          <p:cNvPr id="164" name="Google Shape;164;p41"/>
          <p:cNvSpPr txBox="1"/>
          <p:nvPr>
            <p:ph idx="1" type="body"/>
          </p:nvPr>
        </p:nvSpPr>
        <p:spPr>
          <a:xfrm>
            <a:off x="381000" y="1035919"/>
            <a:ext cx="8382000" cy="32445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500"/>
              </a:spcBef>
              <a:spcAft>
                <a:spcPts val="0"/>
              </a:spcAft>
              <a:buClr>
                <a:schemeClr val="accent1"/>
              </a:buClr>
              <a:buSzPts val="1100"/>
              <a:buFont typeface="Arial"/>
              <a:buNone/>
              <a:defRPr b="0" i="0" sz="1800" u="none" cap="none" strike="noStrike">
                <a:solidFill>
                  <a:schemeClr val="accent1"/>
                </a:solidFill>
                <a:latin typeface="Raleway"/>
                <a:ea typeface="Raleway"/>
                <a:cs typeface="Raleway"/>
                <a:sym typeface="Raleway"/>
              </a:defRPr>
            </a:lvl1pPr>
            <a:lvl2pPr indent="-228600" lvl="1" marL="914400" marR="0" rtl="0" algn="l">
              <a:lnSpc>
                <a:spcPct val="90000"/>
              </a:lnSpc>
              <a:spcBef>
                <a:spcPts val="500"/>
              </a:spcBef>
              <a:spcAft>
                <a:spcPts val="0"/>
              </a:spcAft>
              <a:buClr>
                <a:schemeClr val="accent2"/>
              </a:buClr>
              <a:buSzPts val="1100"/>
              <a:buFont typeface="Arial"/>
              <a:buNone/>
              <a:defRPr b="0" i="0" sz="1400" u="none" cap="none" strike="noStrike">
                <a:solidFill>
                  <a:schemeClr val="accent2"/>
                </a:solidFill>
                <a:latin typeface="Raleway"/>
                <a:ea typeface="Raleway"/>
                <a:cs typeface="Raleway"/>
                <a:sym typeface="Raleway"/>
              </a:defRPr>
            </a:lvl2pPr>
            <a:lvl3pPr indent="-298450" lvl="2" marL="1371600" marR="0" rtl="0" algn="l">
              <a:lnSpc>
                <a:spcPct val="90000"/>
              </a:lnSpc>
              <a:spcBef>
                <a:spcPts val="500"/>
              </a:spcBef>
              <a:spcAft>
                <a:spcPts val="0"/>
              </a:spcAft>
              <a:buClr>
                <a:schemeClr val="accent2"/>
              </a:buClr>
              <a:buSzPts val="1100"/>
              <a:buFont typeface="Noto Sans Symbols"/>
              <a:buChar char="▪"/>
              <a:defRPr b="0" i="0" sz="1200" u="none" cap="none" strike="noStrike">
                <a:solidFill>
                  <a:schemeClr val="accent2"/>
                </a:solidFill>
                <a:latin typeface="Raleway"/>
                <a:ea typeface="Raleway"/>
                <a:cs typeface="Raleway"/>
                <a:sym typeface="Raleway"/>
              </a:defRPr>
            </a:lvl3pPr>
            <a:lvl4pPr indent="-285750" lvl="3" marL="18288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4pPr>
            <a:lvl5pPr indent="-285750" lvl="4" marL="2286000" marR="0" rtl="0" algn="l">
              <a:lnSpc>
                <a:spcPct val="90000"/>
              </a:lnSpc>
              <a:spcBef>
                <a:spcPts val="500"/>
              </a:spcBef>
              <a:spcAft>
                <a:spcPts val="0"/>
              </a:spcAft>
              <a:buClr>
                <a:schemeClr val="accent2"/>
              </a:buClr>
              <a:buSzPts val="900"/>
              <a:buFont typeface="Noto Sans Symbols"/>
              <a:buChar char="▪"/>
              <a:defRPr b="0" i="0" sz="1100" u="none" cap="none" strike="noStrike">
                <a:solidFill>
                  <a:schemeClr val="accent2"/>
                </a:solidFill>
                <a:latin typeface="Raleway"/>
                <a:ea typeface="Raleway"/>
                <a:cs typeface="Raleway"/>
                <a:sym typeface="Raleway"/>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1.xml"/><Relationship Id="rId3" Type="http://schemas.openxmlformats.org/officeDocument/2006/relationships/hyperlink" Target="https://gist.github.com/kkwentus/c23718a5b3ac98ee3438ae6093423020#file-10-np-src-main-webapp-index-html" TargetMode="External"/><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2.xml"/><Relationship Id="rId3"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6.xml"/><Relationship Id="rId3"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7.xml"/><Relationship Id="rId3" Type="http://schemas.openxmlformats.org/officeDocument/2006/relationships/image" Target="../media/image8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9.xml"/><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0.xml"/><Relationship Id="rId3"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 Id="rId3" Type="http://schemas.openxmlformats.org/officeDocument/2006/relationships/image" Target="../media/image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4.xml"/><Relationship Id="rId3" Type="http://schemas.openxmlformats.org/officeDocument/2006/relationships/hyperlink" Target="https://www.habitat.sh/docs/using-habitat/#using-encryption" TargetMode="External"/><Relationship Id="rId4" Type="http://schemas.openxmlformats.org/officeDocument/2006/relationships/hyperlink" Target="https://www.habitat.sh/docs/using-habitat/#running-the-supervisor-with-a-hosts-init-system" TargetMode="External"/><Relationship Id="rId5" Type="http://schemas.openxmlformats.org/officeDocument/2006/relationships/hyperlink" Target="https://www.habitat.sh/docs/using-habitat/#monitor-services" TargetMode="External"/><Relationship Id="rId6" Type="http://schemas.openxmlformats.org/officeDocument/2006/relationships/hyperlink" Target="https://www.habitat.sh/docs/best-practice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5.png"/><Relationship Id="rId13" Type="http://schemas.openxmlformats.org/officeDocument/2006/relationships/image" Target="../media/image42.png"/><Relationship Id="rId12" Type="http://schemas.openxmlformats.org/officeDocument/2006/relationships/image" Target="../media/image63.png"/><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72.png"/><Relationship Id="rId9" Type="http://schemas.openxmlformats.org/officeDocument/2006/relationships/image" Target="../media/image29.png"/><Relationship Id="rId15" Type="http://schemas.openxmlformats.org/officeDocument/2006/relationships/image" Target="../media/image24.png"/><Relationship Id="rId1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 Id="rId3" Type="http://schemas.openxmlformats.org/officeDocument/2006/relationships/hyperlink" Target="https://github.com/chef-training/habitat_jumpstart_workshop" TargetMode="Externa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 Id="rId3" Type="http://schemas.openxmlformats.org/officeDocument/2006/relationships/hyperlink" Target="https://github.com/"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 Id="rId3" Type="http://schemas.openxmlformats.org/officeDocument/2006/relationships/hyperlink" Target="http://localhost:8000" TargetMode="External"/><Relationship Id="rId4" Type="http://schemas.openxmlformats.org/officeDocument/2006/relationships/hyperlink" Target="http://localhost:800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34.png"/><Relationship Id="rId5" Type="http://schemas.openxmlformats.org/officeDocument/2006/relationships/image" Target="../media/image6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hyperlink" Target="https://gist.github.com/kkwentus/c23718a5b3ac98ee3438ae6093423020#file-1-np-plan-sh-v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hyperlink" Target="https://gist.github.com/kkwentus/c23718a5b3ac98ee3438ae6093423020#file-2-np-hooks-init-v1" TargetMode="Externa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hyperlink" Target="https://gist.github.com/kkwentus/c23718a5b3ac98ee3438ae6093423020#file-3-np-hooks-run-v1" TargetMode="Externa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8.xml"/><Relationship Id="rId3" Type="http://schemas.openxmlformats.org/officeDocument/2006/relationships/hyperlink" Target="http://your_workstation_ip:8080/national-parks/" TargetMode="Externa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 Id="rId3" Type="http://schemas.openxmlformats.org/officeDocument/2006/relationships/image" Target="../media/image57.png"/><Relationship Id="rId4" Type="http://schemas.openxmlformats.org/officeDocument/2006/relationships/hyperlink" Target="https://gist.github.com/kkwentus/c23718a5b3ac98ee3438ae6093423020#file-5-national-parks-plan-sh-v2-with-binding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6.xml"/><Relationship Id="rId3" Type="http://schemas.openxmlformats.org/officeDocument/2006/relationships/hyperlink" Target="https://gist.github.com/kkwentus/c23718a5b3ac98ee3438ae6093423020#file-6-init-hook-v2-with-bindings" TargetMode="Externa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7.xml"/><Relationship Id="rId3" Type="http://schemas.openxmlformats.org/officeDocument/2006/relationships/hyperlink" Target="https://gist.github.com/kkwentus/c23718a5b3ac98ee3438ae6093423020#file-7-run-hook-v2-with-bindings" TargetMode="Externa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8.xml"/><Relationship Id="rId3" Type="http://schemas.openxmlformats.org/officeDocument/2006/relationships/hyperlink" Target="https://gist.github.com/kkwentus/c23718a5b3ac98ee3438ae6093423020#file-11-default-toml" TargetMode="Externa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hyperlink" Target="https://gist.github.com/kkwentus/c23718a5b3ac98ee3438ae6093423020#file-8-mongo-to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5.xml"/><Relationship Id="rId3" Type="http://schemas.openxmlformats.org/officeDocument/2006/relationships/hyperlink" Target="https://gist.github.com/kkwentus/c23718a5b3ac98ee3438ae6093423020#file-9-haproxy-toml" TargetMode="Externa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5.xml"/><Relationship Id="rId3" Type="http://schemas.openxmlformats.org/officeDocument/2006/relationships/hyperlink" Target="https://github.com/settings/tokens" TargetMode="Externa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6.xml"/><Relationship Id="rId3" Type="http://schemas.openxmlformats.org/officeDocument/2006/relationships/image" Target="../media/image64.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8.xml"/><Relationship Id="rId3" Type="http://schemas.openxmlformats.org/officeDocument/2006/relationships/hyperlink" Target="https://github.com/" TargetMode="External"/><Relationship Id="rId4" Type="http://schemas.openxmlformats.org/officeDocument/2006/relationships/hyperlink" Target="https://github.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0.xml"/><Relationship Id="rId3"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2.xml"/><Relationship Id="rId3" Type="http://schemas.openxmlformats.org/officeDocument/2006/relationships/image" Target="../media/image67.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3.xml"/><Relationship Id="rId3"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image" Target="../media/image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56"/>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223" name="Google Shape;223;p56"/>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Welcome!</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chemeClr val="accent1"/>
                </a:solidFill>
                <a:latin typeface="Raleway"/>
                <a:ea typeface="Raleway"/>
                <a:cs typeface="Raleway"/>
                <a:sym typeface="Raleway"/>
              </a:rPr>
              <a:t>Habitat Jumpstart Workshop</a:t>
            </a:r>
            <a:endParaRPr sz="3300">
              <a:solidFill>
                <a:schemeClr val="accen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5"/>
          <p:cNvSpPr txBox="1"/>
          <p:nvPr>
            <p:ph type="title"/>
          </p:nvPr>
        </p:nvSpPr>
        <p:spPr>
          <a:xfrm>
            <a:off x="381003" y="342902"/>
            <a:ext cx="8382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Way We Build Applications Is Wrong</a:t>
            </a:r>
            <a:endParaRPr/>
          </a:p>
        </p:txBody>
      </p:sp>
      <p:sp>
        <p:nvSpPr>
          <p:cNvPr id="350" name="Google Shape;350;p65"/>
          <p:cNvSpPr txBox="1"/>
          <p:nvPr>
            <p:ph idx="1" type="body"/>
          </p:nvPr>
        </p:nvSpPr>
        <p:spPr>
          <a:xfrm>
            <a:off x="381000" y="1044099"/>
            <a:ext cx="8382000" cy="1020000"/>
          </a:xfrm>
          <a:prstGeom prst="rect">
            <a:avLst/>
          </a:prstGeom>
        </p:spPr>
        <p:txBody>
          <a:bodyPr anchorCtr="0" anchor="t" bIns="91425" lIns="91425" spcFirstLastPara="1" rIns="91425" wrap="square" tIns="91425">
            <a:noAutofit/>
          </a:bodyPr>
          <a:lstStyle/>
          <a:p>
            <a:pPr indent="0" lvl="0" marL="0" rtl="0" algn="l">
              <a:spcBef>
                <a:spcPts val="500"/>
              </a:spcBef>
              <a:spcAft>
                <a:spcPts val="400"/>
              </a:spcAft>
              <a:buNone/>
            </a:pPr>
            <a:r>
              <a:rPr lang="en-US" sz="1700"/>
              <a:t>The business value is in the application, yet we spend so much time maintaining and worrying about infrastructure. This doesn't change with containers.</a:t>
            </a:r>
            <a:endParaRPr sz="1700"/>
          </a:p>
        </p:txBody>
      </p:sp>
      <p:sp>
        <p:nvSpPr>
          <p:cNvPr id="351" name="Google Shape;351;p65"/>
          <p:cNvSpPr/>
          <p:nvPr/>
        </p:nvSpPr>
        <p:spPr>
          <a:xfrm>
            <a:off x="828300" y="3440900"/>
            <a:ext cx="1734000" cy="5952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Windows 2003</a:t>
            </a:r>
            <a:endParaRPr>
              <a:solidFill>
                <a:srgbClr val="072B41"/>
              </a:solidFill>
              <a:latin typeface="Raleway"/>
              <a:ea typeface="Raleway"/>
              <a:cs typeface="Raleway"/>
              <a:sym typeface="Raleway"/>
            </a:endParaRPr>
          </a:p>
        </p:txBody>
      </p:sp>
      <p:sp>
        <p:nvSpPr>
          <p:cNvPr id="352" name="Google Shape;352;p65"/>
          <p:cNvSpPr/>
          <p:nvPr/>
        </p:nvSpPr>
        <p:spPr>
          <a:xfrm>
            <a:off x="821850" y="2820200"/>
            <a:ext cx="1746900" cy="5193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MSVC, COM+, etc.</a:t>
            </a:r>
            <a:endParaRPr>
              <a:solidFill>
                <a:srgbClr val="072B41"/>
              </a:solidFill>
              <a:latin typeface="Raleway"/>
              <a:ea typeface="Raleway"/>
              <a:cs typeface="Raleway"/>
              <a:sym typeface="Raleway"/>
            </a:endParaRPr>
          </a:p>
        </p:txBody>
      </p:sp>
      <p:sp>
        <p:nvSpPr>
          <p:cNvPr id="353" name="Google Shape;353;p65"/>
          <p:cNvSpPr/>
          <p:nvPr/>
        </p:nvSpPr>
        <p:spPr>
          <a:xfrm>
            <a:off x="828300" y="2120975"/>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1</a:t>
            </a:r>
            <a:endParaRPr b="1">
              <a:solidFill>
                <a:srgbClr val="072B41"/>
              </a:solidFill>
              <a:latin typeface="Raleway"/>
              <a:ea typeface="Raleway"/>
              <a:cs typeface="Raleway"/>
              <a:sym typeface="Raleway"/>
            </a:endParaRPr>
          </a:p>
        </p:txBody>
      </p:sp>
      <p:sp>
        <p:nvSpPr>
          <p:cNvPr id="354" name="Google Shape;354;p65"/>
          <p:cNvSpPr/>
          <p:nvPr/>
        </p:nvSpPr>
        <p:spPr>
          <a:xfrm>
            <a:off x="2733300" y="3440900"/>
            <a:ext cx="1734000" cy="5952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Windows 2008 R2</a:t>
            </a:r>
            <a:endParaRPr>
              <a:solidFill>
                <a:srgbClr val="072B41"/>
              </a:solidFill>
              <a:latin typeface="Raleway"/>
              <a:ea typeface="Raleway"/>
              <a:cs typeface="Raleway"/>
              <a:sym typeface="Raleway"/>
            </a:endParaRPr>
          </a:p>
        </p:txBody>
      </p:sp>
      <p:sp>
        <p:nvSpPr>
          <p:cNvPr id="355" name="Google Shape;355;p65"/>
          <p:cNvSpPr/>
          <p:nvPr/>
        </p:nvSpPr>
        <p:spPr>
          <a:xfrm>
            <a:off x="2726850" y="2820200"/>
            <a:ext cx="1746900" cy="5193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MS .NET 2.0</a:t>
            </a:r>
            <a:endParaRPr>
              <a:solidFill>
                <a:srgbClr val="072B41"/>
              </a:solidFill>
              <a:latin typeface="Raleway"/>
              <a:ea typeface="Raleway"/>
              <a:cs typeface="Raleway"/>
              <a:sym typeface="Raleway"/>
            </a:endParaRPr>
          </a:p>
        </p:txBody>
      </p:sp>
      <p:sp>
        <p:nvSpPr>
          <p:cNvPr id="356" name="Google Shape;356;p65"/>
          <p:cNvSpPr/>
          <p:nvPr/>
        </p:nvSpPr>
        <p:spPr>
          <a:xfrm>
            <a:off x="2733300" y="2120975"/>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2</a:t>
            </a:r>
            <a:endParaRPr b="1">
              <a:solidFill>
                <a:srgbClr val="072B41"/>
              </a:solidFill>
              <a:latin typeface="Raleway"/>
              <a:ea typeface="Raleway"/>
              <a:cs typeface="Raleway"/>
              <a:sym typeface="Raleway"/>
            </a:endParaRPr>
          </a:p>
        </p:txBody>
      </p:sp>
      <p:sp>
        <p:nvSpPr>
          <p:cNvPr id="357" name="Google Shape;357;p65"/>
          <p:cNvSpPr/>
          <p:nvPr/>
        </p:nvSpPr>
        <p:spPr>
          <a:xfrm>
            <a:off x="4651100" y="3441725"/>
            <a:ext cx="1734000" cy="5952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Red Hat Linux 5</a:t>
            </a:r>
            <a:endParaRPr>
              <a:solidFill>
                <a:srgbClr val="072B41"/>
              </a:solidFill>
              <a:latin typeface="Raleway"/>
              <a:ea typeface="Raleway"/>
              <a:cs typeface="Raleway"/>
              <a:sym typeface="Raleway"/>
            </a:endParaRPr>
          </a:p>
        </p:txBody>
      </p:sp>
      <p:sp>
        <p:nvSpPr>
          <p:cNvPr id="358" name="Google Shape;358;p65"/>
          <p:cNvSpPr/>
          <p:nvPr/>
        </p:nvSpPr>
        <p:spPr>
          <a:xfrm>
            <a:off x="4644650" y="2821025"/>
            <a:ext cx="1746900" cy="5193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IBM WebSphere</a:t>
            </a:r>
            <a:endParaRPr>
              <a:solidFill>
                <a:srgbClr val="072B41"/>
              </a:solidFill>
              <a:latin typeface="Raleway"/>
              <a:ea typeface="Raleway"/>
              <a:cs typeface="Raleway"/>
              <a:sym typeface="Raleway"/>
            </a:endParaRPr>
          </a:p>
        </p:txBody>
      </p:sp>
      <p:sp>
        <p:nvSpPr>
          <p:cNvPr id="359" name="Google Shape;359;p65"/>
          <p:cNvSpPr/>
          <p:nvPr/>
        </p:nvSpPr>
        <p:spPr>
          <a:xfrm>
            <a:off x="4651100" y="2121800"/>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3</a:t>
            </a:r>
            <a:endParaRPr b="1">
              <a:solidFill>
                <a:srgbClr val="072B41"/>
              </a:solidFill>
              <a:latin typeface="Raleway"/>
              <a:ea typeface="Raleway"/>
              <a:cs typeface="Raleway"/>
              <a:sym typeface="Raleway"/>
            </a:endParaRPr>
          </a:p>
        </p:txBody>
      </p:sp>
      <p:sp>
        <p:nvSpPr>
          <p:cNvPr id="360" name="Google Shape;360;p65"/>
          <p:cNvSpPr/>
          <p:nvPr/>
        </p:nvSpPr>
        <p:spPr>
          <a:xfrm>
            <a:off x="6581700" y="3441725"/>
            <a:ext cx="1734000" cy="5952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Red Hat Linux 6</a:t>
            </a:r>
            <a:endParaRPr>
              <a:solidFill>
                <a:srgbClr val="072B41"/>
              </a:solidFill>
              <a:latin typeface="Raleway"/>
              <a:ea typeface="Raleway"/>
              <a:cs typeface="Raleway"/>
              <a:sym typeface="Raleway"/>
            </a:endParaRPr>
          </a:p>
        </p:txBody>
      </p:sp>
      <p:sp>
        <p:nvSpPr>
          <p:cNvPr id="361" name="Google Shape;361;p65"/>
          <p:cNvSpPr/>
          <p:nvPr/>
        </p:nvSpPr>
        <p:spPr>
          <a:xfrm>
            <a:off x="6575250" y="2819713"/>
            <a:ext cx="1746900" cy="519300"/>
          </a:xfrm>
          <a:prstGeom prst="rect">
            <a:avLst/>
          </a:prstGeom>
          <a:solidFill>
            <a:srgbClr val="EBF0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Tomcat 6 / Java 7</a:t>
            </a:r>
            <a:endParaRPr>
              <a:solidFill>
                <a:srgbClr val="072B41"/>
              </a:solidFill>
              <a:latin typeface="Raleway"/>
              <a:ea typeface="Raleway"/>
              <a:cs typeface="Raleway"/>
              <a:sym typeface="Raleway"/>
            </a:endParaRPr>
          </a:p>
        </p:txBody>
      </p:sp>
      <p:sp>
        <p:nvSpPr>
          <p:cNvPr id="362" name="Google Shape;362;p65"/>
          <p:cNvSpPr/>
          <p:nvPr/>
        </p:nvSpPr>
        <p:spPr>
          <a:xfrm>
            <a:off x="6581700" y="2121800"/>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4</a:t>
            </a:r>
            <a:endParaRPr b="1">
              <a:solidFill>
                <a:srgbClr val="072B41"/>
              </a:solidFill>
              <a:latin typeface="Raleway"/>
              <a:ea typeface="Raleway"/>
              <a:cs typeface="Raleway"/>
              <a:sym typeface="Raleway"/>
            </a:endParaRPr>
          </a:p>
        </p:txBody>
      </p:sp>
      <p:sp>
        <p:nvSpPr>
          <p:cNvPr id="363" name="Google Shape;363;p65"/>
          <p:cNvSpPr txBox="1"/>
          <p:nvPr>
            <p:ph idx="1" type="body"/>
          </p:nvPr>
        </p:nvSpPr>
        <p:spPr>
          <a:xfrm>
            <a:off x="381000" y="4062125"/>
            <a:ext cx="8382000" cy="1020000"/>
          </a:xfrm>
          <a:prstGeom prst="rect">
            <a:avLst/>
          </a:prstGeom>
        </p:spPr>
        <p:txBody>
          <a:bodyPr anchorCtr="0" anchor="t" bIns="91425" lIns="91425" spcFirstLastPara="1" rIns="91425" wrap="square" tIns="91425">
            <a:noAutofit/>
          </a:bodyPr>
          <a:lstStyle/>
          <a:p>
            <a:pPr indent="0" lvl="0" marL="0" rtl="0" algn="l">
              <a:spcBef>
                <a:spcPts val="500"/>
              </a:spcBef>
              <a:spcAft>
                <a:spcPts val="400"/>
              </a:spcAft>
              <a:buNone/>
            </a:pPr>
            <a:r>
              <a:rPr lang="en-US" sz="1700"/>
              <a:t>In addition, every application has its own path to production: its own CI/CD, its own monitoring, its own compliance, its own ARA...</a:t>
            </a:r>
            <a:endParaRPr sz="17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5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2.  Bump the minor version of the pkg by editing </a:t>
            </a:r>
            <a:r>
              <a:rPr lang="en-US" sz="1800">
                <a:solidFill>
                  <a:srgbClr val="FF9900"/>
                </a:solidFill>
                <a:latin typeface="Courier New"/>
                <a:ea typeface="Courier New"/>
                <a:cs typeface="Courier New"/>
                <a:sym typeface="Courier New"/>
              </a:rPr>
              <a:t>habitat/plan.sh</a:t>
            </a:r>
            <a:endParaRPr sz="1800">
              <a:solidFill>
                <a:srgbClr val="FF9900"/>
              </a:solidFill>
              <a:latin typeface="Courier New"/>
              <a:ea typeface="Courier New"/>
              <a:cs typeface="Courier New"/>
              <a:sym typeface="Courier New"/>
            </a:endParaRPr>
          </a:p>
          <a:p>
            <a:pPr indent="0" lvl="0" marL="0" rtl="0" algn="l">
              <a:spcBef>
                <a:spcPts val="0"/>
              </a:spcBef>
              <a:spcAft>
                <a:spcPts val="0"/>
              </a:spcAft>
              <a:buNone/>
            </a:pPr>
            <a:r>
              <a:rPr lang="en-US" sz="2400"/>
              <a:t> </a:t>
            </a:r>
            <a:endParaRPr sz="2400"/>
          </a:p>
        </p:txBody>
      </p:sp>
      <p:sp>
        <p:nvSpPr>
          <p:cNvPr id="1369" name="Google Shape;1369;p155"/>
          <p:cNvSpPr/>
          <p:nvPr/>
        </p:nvSpPr>
        <p:spPr>
          <a:xfrm>
            <a:off x="381000" y="1243675"/>
            <a:ext cx="8382000" cy="10407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100">
                <a:solidFill>
                  <a:srgbClr val="EFEFEF"/>
                </a:solidFill>
                <a:latin typeface="Consolas"/>
                <a:ea typeface="Consolas"/>
                <a:cs typeface="Consolas"/>
                <a:sym typeface="Consolas"/>
              </a:rPr>
              <a:t>~/habitat_jumpstart/national-parks </a:t>
            </a:r>
            <a:r>
              <a:rPr lang="en-US">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nano habitat/plan.sh</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370" name="Google Shape;1370;p155"/>
          <p:cNvSpPr/>
          <p:nvPr/>
        </p:nvSpPr>
        <p:spPr>
          <a:xfrm>
            <a:off x="380996" y="10756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5"/>
          <p:cNvSpPr/>
          <p:nvPr/>
        </p:nvSpPr>
        <p:spPr>
          <a:xfrm>
            <a:off x="434640" y="11329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5"/>
          <p:cNvSpPr/>
          <p:nvPr/>
        </p:nvSpPr>
        <p:spPr>
          <a:xfrm>
            <a:off x="606740" y="11329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5"/>
          <p:cNvSpPr/>
          <p:nvPr/>
        </p:nvSpPr>
        <p:spPr>
          <a:xfrm>
            <a:off x="778840" y="11329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5"/>
          <p:cNvSpPr/>
          <p:nvPr/>
        </p:nvSpPr>
        <p:spPr>
          <a:xfrm>
            <a:off x="381000" y="2481925"/>
            <a:ext cx="8382000" cy="17994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pkg_name=national-parks</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pkg_description="A sample JavaEE Web app deployed in the Tomcat8 package"</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pkg_origin=&lt;YOUR ORIGIN&gt;</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0000"/>
                </a:solidFill>
                <a:latin typeface="Consolas"/>
                <a:ea typeface="Consolas"/>
                <a:cs typeface="Consolas"/>
                <a:sym typeface="Consolas"/>
              </a:rPr>
              <a:t>pkg_version=6.4.0</a:t>
            </a:r>
            <a:r>
              <a:rPr lang="en-US">
                <a:solidFill>
                  <a:srgbClr val="FFFF00"/>
                </a:solidFill>
                <a:latin typeface="Consolas"/>
                <a:ea typeface="Consolas"/>
                <a:cs typeface="Consolas"/>
                <a:sym typeface="Consolas"/>
              </a:rPr>
              <a:t> </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500"/>
              </a:spcAft>
              <a:buNone/>
            </a:pPr>
            <a:r>
              <a:rPr lang="en-US">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1375" name="Google Shape;1375;p155"/>
          <p:cNvSpPr/>
          <p:nvPr/>
        </p:nvSpPr>
        <p:spPr>
          <a:xfrm>
            <a:off x="380996" y="23139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56"/>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400">
                <a:solidFill>
                  <a:srgbClr val="FF9900"/>
                </a:solidFill>
              </a:rPr>
              <a:t>3.  </a:t>
            </a:r>
            <a:r>
              <a:rPr lang="en-US" sz="1800">
                <a:solidFill>
                  <a:srgbClr val="FF9900"/>
                </a:solidFill>
              </a:rPr>
              <a:t>REPLACE all the contents in   </a:t>
            </a:r>
            <a:r>
              <a:rPr lang="en-US" sz="1800">
                <a:solidFill>
                  <a:srgbClr val="FF9900"/>
                </a:solidFill>
                <a:latin typeface="Courier New"/>
                <a:ea typeface="Courier New"/>
                <a:cs typeface="Courier New"/>
                <a:sym typeface="Courier New"/>
              </a:rPr>
              <a:t>src/main</a:t>
            </a:r>
            <a:r>
              <a:rPr lang="en-US" sz="1800">
                <a:solidFill>
                  <a:srgbClr val="FF9900"/>
                </a:solidFill>
                <a:latin typeface="Courier New"/>
                <a:ea typeface="Courier New"/>
                <a:cs typeface="Courier New"/>
                <a:sym typeface="Courier New"/>
              </a:rPr>
              <a:t>/web</a:t>
            </a:r>
            <a:r>
              <a:rPr lang="en-US" sz="1800">
                <a:solidFill>
                  <a:srgbClr val="FF9900"/>
                </a:solidFill>
                <a:latin typeface="Courier New"/>
                <a:ea typeface="Courier New"/>
                <a:cs typeface="Courier New"/>
                <a:sym typeface="Courier New"/>
              </a:rPr>
              <a:t>app/index.html</a:t>
            </a:r>
            <a:endParaRPr sz="1800">
              <a:solidFill>
                <a:srgbClr val="FF9900"/>
              </a:solidFill>
              <a:latin typeface="Courier New"/>
              <a:ea typeface="Courier New"/>
              <a:cs typeface="Courier New"/>
              <a:sym typeface="Courier New"/>
            </a:endParaRPr>
          </a:p>
        </p:txBody>
      </p:sp>
      <p:sp>
        <p:nvSpPr>
          <p:cNvPr id="1381" name="Google Shape;1381;p156"/>
          <p:cNvSpPr/>
          <p:nvPr/>
        </p:nvSpPr>
        <p:spPr>
          <a:xfrm>
            <a:off x="381000" y="1167475"/>
            <a:ext cx="8382000" cy="9474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100">
                <a:solidFill>
                  <a:srgbClr val="EFEFEF"/>
                </a:solidFill>
                <a:latin typeface="Consolas"/>
                <a:ea typeface="Consolas"/>
                <a:cs typeface="Consolas"/>
                <a:sym typeface="Consolas"/>
              </a:rPr>
              <a:t>~/habitat_jumpstart/national-parks </a:t>
            </a:r>
            <a:r>
              <a:rPr lang="en-US" sz="1100">
                <a:solidFill>
                  <a:schemeClr val="lt1"/>
                </a:solidFill>
                <a:latin typeface="Consolas"/>
                <a:ea typeface="Consolas"/>
                <a:cs typeface="Consolas"/>
                <a:sym typeface="Consolas"/>
              </a:rPr>
              <a:t> </a:t>
            </a:r>
            <a:endParaRPr sz="1100">
              <a:solidFill>
                <a:schemeClr val="lt1"/>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chemeClr val="lt1"/>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nano src/main/webapp/index.html</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382" name="Google Shape;1382;p156"/>
          <p:cNvSpPr/>
          <p:nvPr/>
        </p:nvSpPr>
        <p:spPr>
          <a:xfrm>
            <a:off x="380996" y="9994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56"/>
          <p:cNvSpPr/>
          <p:nvPr/>
        </p:nvSpPr>
        <p:spPr>
          <a:xfrm>
            <a:off x="4346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6"/>
          <p:cNvSpPr/>
          <p:nvPr/>
        </p:nvSpPr>
        <p:spPr>
          <a:xfrm>
            <a:off x="6067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6"/>
          <p:cNvSpPr/>
          <p:nvPr/>
        </p:nvSpPr>
        <p:spPr>
          <a:xfrm>
            <a:off x="7788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6"/>
          <p:cNvSpPr txBox="1"/>
          <p:nvPr/>
        </p:nvSpPr>
        <p:spPr>
          <a:xfrm>
            <a:off x="316175" y="2405725"/>
            <a:ext cx="35865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134F5C"/>
                </a:solidFill>
                <a:latin typeface="Raleway"/>
                <a:ea typeface="Raleway"/>
                <a:cs typeface="Raleway"/>
                <a:sym typeface="Raleway"/>
              </a:rPr>
              <a:t>   </a:t>
            </a:r>
            <a:endParaRPr i="1" sz="1800">
              <a:solidFill>
                <a:srgbClr val="45818E"/>
              </a:solidFill>
              <a:latin typeface="Raleway"/>
              <a:ea typeface="Raleway"/>
              <a:cs typeface="Raleway"/>
              <a:sym typeface="Raleway"/>
            </a:endParaRPr>
          </a:p>
          <a:p>
            <a:pPr indent="0" lvl="0" marL="0" rtl="0" algn="l">
              <a:spcBef>
                <a:spcPts val="0"/>
              </a:spcBef>
              <a:spcAft>
                <a:spcPts val="0"/>
              </a:spcAft>
              <a:buNone/>
            </a:pPr>
            <a:r>
              <a:rPr lang="en-US" sz="1800">
                <a:solidFill>
                  <a:srgbClr val="666666"/>
                </a:solidFill>
                <a:latin typeface="Raleway"/>
                <a:ea typeface="Raleway"/>
                <a:cs typeface="Raleway"/>
                <a:sym typeface="Raleway"/>
              </a:rPr>
              <a:t>Contents:  </a:t>
            </a:r>
            <a:endParaRPr sz="1800">
              <a:solidFill>
                <a:srgbClr val="666666"/>
              </a:solidFill>
              <a:latin typeface="Raleway"/>
              <a:ea typeface="Raleway"/>
              <a:cs typeface="Raleway"/>
              <a:sym typeface="Raleway"/>
            </a:endParaRPr>
          </a:p>
          <a:p>
            <a:pPr indent="0" lvl="0" marL="0" rtl="0" algn="l">
              <a:spcBef>
                <a:spcPts val="0"/>
              </a:spcBef>
              <a:spcAft>
                <a:spcPts val="0"/>
              </a:spcAft>
              <a:buNone/>
            </a:pPr>
            <a:r>
              <a:rPr lang="en-US" u="sng">
                <a:solidFill>
                  <a:srgbClr val="0366D6"/>
                </a:solidFill>
                <a:highlight>
                  <a:srgbClr val="FAFBFC"/>
                </a:highlight>
                <a:latin typeface="Consolas"/>
                <a:ea typeface="Consolas"/>
                <a:cs typeface="Consolas"/>
                <a:sym typeface="Consolas"/>
                <a:hlinkClick r:id="rId3"/>
              </a:rPr>
              <a:t>NP src main webapp index.html</a:t>
            </a:r>
            <a:endParaRPr>
              <a:solidFill>
                <a:srgbClr val="666666"/>
              </a:solidFill>
              <a:latin typeface="Raleway"/>
              <a:ea typeface="Raleway"/>
              <a:cs typeface="Raleway"/>
              <a:sym typeface="Raleway"/>
            </a:endParaRPr>
          </a:p>
          <a:p>
            <a:pPr indent="0" lvl="0" marL="0" rtl="0" algn="l">
              <a:spcBef>
                <a:spcPts val="0"/>
              </a:spcBef>
              <a:spcAft>
                <a:spcPts val="0"/>
              </a:spcAft>
              <a:buNone/>
            </a:pPr>
            <a:r>
              <a:t/>
            </a:r>
            <a:endParaRPr sz="1800">
              <a:solidFill>
                <a:srgbClr val="666666"/>
              </a:solidFill>
              <a:latin typeface="Raleway"/>
              <a:ea typeface="Raleway"/>
              <a:cs typeface="Raleway"/>
              <a:sym typeface="Raleway"/>
            </a:endParaRPr>
          </a:p>
          <a:p>
            <a:pPr indent="0" lvl="0" marL="0" rtl="0" algn="l">
              <a:spcBef>
                <a:spcPts val="0"/>
              </a:spcBef>
              <a:spcAft>
                <a:spcPts val="0"/>
              </a:spcAft>
              <a:buNone/>
            </a:pPr>
            <a:r>
              <a:rPr lang="en-US" sz="1200">
                <a:solidFill>
                  <a:srgbClr val="666666"/>
                </a:solidFill>
                <a:latin typeface="Raleway"/>
                <a:ea typeface="Raleway"/>
                <a:cs typeface="Raleway"/>
                <a:sym typeface="Raleway"/>
              </a:rPr>
              <a:t>This updated file will change your park icons to Red</a:t>
            </a:r>
            <a:endParaRPr sz="1200">
              <a:solidFill>
                <a:srgbClr val="666666"/>
              </a:solidFill>
              <a:latin typeface="Raleway"/>
              <a:ea typeface="Raleway"/>
              <a:cs typeface="Raleway"/>
              <a:sym typeface="Raleway"/>
            </a:endParaRPr>
          </a:p>
        </p:txBody>
      </p:sp>
      <p:pic>
        <p:nvPicPr>
          <p:cNvPr id="1387" name="Google Shape;1387;p156"/>
          <p:cNvPicPr preferRelativeResize="0"/>
          <p:nvPr/>
        </p:nvPicPr>
        <p:blipFill>
          <a:blip r:embed="rId4">
            <a:alphaModFix/>
          </a:blip>
          <a:stretch>
            <a:fillRect/>
          </a:stretch>
        </p:blipFill>
        <p:spPr>
          <a:xfrm>
            <a:off x="4831750" y="2256925"/>
            <a:ext cx="3290131" cy="2723826"/>
          </a:xfrm>
          <a:prstGeom prst="rect">
            <a:avLst/>
          </a:prstGeom>
          <a:noFill/>
          <a:ln cap="flat" cmpd="sng" w="9525">
            <a:solidFill>
              <a:srgbClr val="FF9900"/>
            </a:solidFill>
            <a:prstDash val="solid"/>
            <a:round/>
            <a:headEnd len="sm" w="sm" type="none"/>
            <a:tailEnd len="sm" w="sm" type="none"/>
          </a:ln>
        </p:spPr>
      </p:pic>
      <p:cxnSp>
        <p:nvCxnSpPr>
          <p:cNvPr id="1388" name="Google Shape;1388;p156"/>
          <p:cNvCxnSpPr/>
          <p:nvPr/>
        </p:nvCxnSpPr>
        <p:spPr>
          <a:xfrm flipH="1" rot="10800000">
            <a:off x="3738375" y="2925825"/>
            <a:ext cx="860700" cy="4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5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4. Enter Hab studio and Build, confirm no build errors</a:t>
            </a:r>
            <a:endParaRPr sz="1800">
              <a:solidFill>
                <a:srgbClr val="FF9900"/>
              </a:solidFill>
            </a:endParaRPr>
          </a:p>
        </p:txBody>
      </p:sp>
      <p:sp>
        <p:nvSpPr>
          <p:cNvPr id="1394" name="Google Shape;1394;p157"/>
          <p:cNvSpPr/>
          <p:nvPr/>
        </p:nvSpPr>
        <p:spPr>
          <a:xfrm>
            <a:off x="381000" y="1220626"/>
            <a:ext cx="6106800" cy="12864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100">
                <a:solidFill>
                  <a:srgbClr val="D9D9D9"/>
                </a:solidFill>
                <a:latin typeface="Consolas"/>
                <a:ea typeface="Consolas"/>
                <a:cs typeface="Consolas"/>
                <a:sym typeface="Consolas"/>
              </a:rPr>
              <a:t>~/habitat_jumpstart/national-parks</a:t>
            </a:r>
            <a:endParaRPr sz="1100">
              <a:solidFill>
                <a:srgbClr val="D9D9D9"/>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FF"/>
                </a:solidFill>
                <a:latin typeface="Consolas"/>
                <a:ea typeface="Consolas"/>
                <a:cs typeface="Consolas"/>
                <a:sym typeface="Consolas"/>
              </a:rPr>
              <a:t>hab studio enter</a:t>
            </a:r>
            <a:br>
              <a:rPr lang="en-US">
                <a:solidFill>
                  <a:srgbClr val="FF00FF"/>
                </a:solidFill>
                <a:latin typeface="Consolas"/>
                <a:ea typeface="Consolas"/>
                <a:cs typeface="Consolas"/>
                <a:sym typeface="Consolas"/>
              </a:rPr>
            </a:b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rgbClr val="FFFFFF"/>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build</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a:solidFill>
                <a:srgbClr val="FEFEFE"/>
              </a:solidFill>
              <a:latin typeface="Consolas"/>
              <a:ea typeface="Consolas"/>
              <a:cs typeface="Consolas"/>
              <a:sym typeface="Consolas"/>
            </a:endParaRPr>
          </a:p>
        </p:txBody>
      </p:sp>
      <p:sp>
        <p:nvSpPr>
          <p:cNvPr id="1395" name="Google Shape;1395;p157"/>
          <p:cNvSpPr/>
          <p:nvPr/>
        </p:nvSpPr>
        <p:spPr>
          <a:xfrm>
            <a:off x="380999" y="1075675"/>
            <a:ext cx="6106800" cy="201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157"/>
          <p:cNvPicPr preferRelativeResize="0"/>
          <p:nvPr/>
        </p:nvPicPr>
        <p:blipFill>
          <a:blip r:embed="rId3">
            <a:alphaModFix/>
          </a:blip>
          <a:stretch>
            <a:fillRect/>
          </a:stretch>
        </p:blipFill>
        <p:spPr>
          <a:xfrm>
            <a:off x="381000" y="2668275"/>
            <a:ext cx="6066276" cy="1472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5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5.  </a:t>
            </a:r>
            <a:r>
              <a:rPr lang="en-US" sz="1800">
                <a:solidFill>
                  <a:srgbClr val="FF9900"/>
                </a:solidFill>
              </a:rPr>
              <a:t>Add updated files to staging area and commit work</a:t>
            </a:r>
            <a:r>
              <a:rPr lang="en-US" sz="1800">
                <a:solidFill>
                  <a:srgbClr val="FF9900"/>
                </a:solidFill>
              </a:rPr>
              <a:t> </a:t>
            </a:r>
            <a:endParaRPr sz="1800">
              <a:solidFill>
                <a:srgbClr val="FF9900"/>
              </a:solidFill>
            </a:endParaRPr>
          </a:p>
        </p:txBody>
      </p:sp>
      <p:sp>
        <p:nvSpPr>
          <p:cNvPr id="1402" name="Google Shape;1402;p158"/>
          <p:cNvSpPr/>
          <p:nvPr/>
        </p:nvSpPr>
        <p:spPr>
          <a:xfrm>
            <a:off x="381000" y="1167475"/>
            <a:ext cx="8382000" cy="37140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chemeClr val="lt1"/>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exit</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EFEFEF"/>
                </a:solidFill>
                <a:latin typeface="Consolas"/>
                <a:ea typeface="Consolas"/>
                <a:cs typeface="Consolas"/>
                <a:sym typeface="Consolas"/>
              </a:rPr>
              <a:t>~/habitat_jumpstart/national-parks </a:t>
            </a:r>
            <a:endParaRPr sz="1100">
              <a:solidFill>
                <a:srgbClr val="EFEFE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chemeClr val="lt1"/>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git status</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On branch update-map</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Changes not staged for commit:</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  (use "git add &lt;file&gt;..." to update what will be committed)</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  (use "git checkout -- &lt;file&gt;..." to discard changes in working directory)</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	modified:   src/main/webapp/index.html</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a:solidFill>
                  <a:srgbClr val="FFFFFF"/>
                </a:solidFill>
                <a:latin typeface="Consolas"/>
                <a:ea typeface="Consolas"/>
                <a:cs typeface="Consolas"/>
                <a:sym typeface="Consolas"/>
              </a:rPr>
              <a:t>$ git add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a:solidFill>
                  <a:srgbClr val="FFFFFF"/>
                </a:solidFill>
                <a:latin typeface="Consolas"/>
                <a:ea typeface="Consolas"/>
                <a:cs typeface="Consolas"/>
                <a:sym typeface="Consolas"/>
              </a:rPr>
              <a:t>$ git commit -m 'updates homepage with new icons and colored map'</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403" name="Google Shape;1403;p158"/>
          <p:cNvSpPr/>
          <p:nvPr/>
        </p:nvSpPr>
        <p:spPr>
          <a:xfrm>
            <a:off x="380996" y="9994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58"/>
          <p:cNvSpPr/>
          <p:nvPr/>
        </p:nvSpPr>
        <p:spPr>
          <a:xfrm>
            <a:off x="4346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8"/>
          <p:cNvSpPr/>
          <p:nvPr/>
        </p:nvSpPr>
        <p:spPr>
          <a:xfrm>
            <a:off x="6067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8"/>
          <p:cNvSpPr/>
          <p:nvPr/>
        </p:nvSpPr>
        <p:spPr>
          <a:xfrm>
            <a:off x="7788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Google Shape;1411;p15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6.  </a:t>
            </a:r>
            <a:r>
              <a:rPr lang="en-US" sz="1800">
                <a:solidFill>
                  <a:srgbClr val="FF9900"/>
                </a:solidFill>
              </a:rPr>
              <a:t>Push branch to your repo</a:t>
            </a:r>
            <a:endParaRPr sz="1800">
              <a:solidFill>
                <a:srgbClr val="FF9900"/>
              </a:solidFill>
            </a:endParaRPr>
          </a:p>
        </p:txBody>
      </p:sp>
      <p:sp>
        <p:nvSpPr>
          <p:cNvPr id="1412" name="Google Shape;1412;p159"/>
          <p:cNvSpPr/>
          <p:nvPr/>
        </p:nvSpPr>
        <p:spPr>
          <a:xfrm>
            <a:off x="381000" y="1167475"/>
            <a:ext cx="8382000" cy="34092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EFEFEF"/>
                </a:solidFill>
                <a:latin typeface="Consolas"/>
                <a:ea typeface="Consolas"/>
                <a:cs typeface="Consolas"/>
                <a:sym typeface="Consolas"/>
              </a:rPr>
              <a:t>~/habitat_jumpstart/national-parks </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git push origin </a:t>
            </a:r>
            <a:r>
              <a:rPr i="1" lang="en-US">
                <a:solidFill>
                  <a:srgbClr val="FFFFFF"/>
                </a:solidFill>
                <a:latin typeface="Consolas"/>
                <a:ea typeface="Consolas"/>
                <a:cs typeface="Consolas"/>
                <a:sym typeface="Consolas"/>
              </a:rPr>
              <a:t>&lt;NAMEOFYOURBRANCH&gt;</a:t>
            </a:r>
            <a:endParaRPr i="1">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FFF2CC"/>
                </a:solidFill>
                <a:latin typeface="Consolas"/>
                <a:ea typeface="Consolas"/>
                <a:cs typeface="Consolas"/>
                <a:sym typeface="Consolas"/>
              </a:rPr>
              <a:t>Counting objects: 86, done.</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Delta compression using up to 4 threads.</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Compressing objects: 100% (81/81), done.</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Writing objects: 100% (86/86), 90.92 KiB | 4.13 MiB/s, done.</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Total 86 (delta 44), reused 0 (delta 0)</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remote: Resolving deltas: 100% (44/44), completed with 10 local objects.</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To https://github.com/smford22/national-parks.git</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2CC"/>
                </a:solidFill>
                <a:latin typeface="Consolas"/>
                <a:ea typeface="Consolas"/>
                <a:cs typeface="Consolas"/>
                <a:sym typeface="Consolas"/>
              </a:rPr>
              <a:t> * [new branch]      update-map -&gt; update-map</a:t>
            </a:r>
            <a:endParaRPr sz="1100">
              <a:solidFill>
                <a:srgbClr val="FFF2CC"/>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413" name="Google Shape;1413;p159"/>
          <p:cNvSpPr/>
          <p:nvPr/>
        </p:nvSpPr>
        <p:spPr>
          <a:xfrm>
            <a:off x="380996" y="9994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9"/>
          <p:cNvSpPr/>
          <p:nvPr/>
        </p:nvSpPr>
        <p:spPr>
          <a:xfrm>
            <a:off x="4346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9"/>
          <p:cNvSpPr/>
          <p:nvPr/>
        </p:nvSpPr>
        <p:spPr>
          <a:xfrm>
            <a:off x="6067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9"/>
          <p:cNvSpPr/>
          <p:nvPr/>
        </p:nvSpPr>
        <p:spPr>
          <a:xfrm>
            <a:off x="7788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60"/>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7.  </a:t>
            </a:r>
            <a:r>
              <a:rPr lang="en-US" sz="1800">
                <a:solidFill>
                  <a:srgbClr val="FF9900"/>
                </a:solidFill>
              </a:rPr>
              <a:t>GitHub: Create PR</a:t>
            </a:r>
            <a:endParaRPr sz="1800">
              <a:solidFill>
                <a:srgbClr val="FF9900"/>
              </a:solidFill>
            </a:endParaRPr>
          </a:p>
        </p:txBody>
      </p:sp>
      <p:pic>
        <p:nvPicPr>
          <p:cNvPr id="1422" name="Google Shape;1422;p160"/>
          <p:cNvPicPr preferRelativeResize="0"/>
          <p:nvPr/>
        </p:nvPicPr>
        <p:blipFill>
          <a:blip r:embed="rId3">
            <a:alphaModFix/>
          </a:blip>
          <a:stretch>
            <a:fillRect/>
          </a:stretch>
        </p:blipFill>
        <p:spPr>
          <a:xfrm>
            <a:off x="1377525" y="910799"/>
            <a:ext cx="6388953" cy="4080301"/>
          </a:xfrm>
          <a:prstGeom prst="rect">
            <a:avLst/>
          </a:prstGeom>
          <a:noFill/>
          <a:ln>
            <a:noFill/>
          </a:ln>
        </p:spPr>
      </p:pic>
      <p:sp>
        <p:nvSpPr>
          <p:cNvPr id="1423" name="Google Shape;1423;p160"/>
          <p:cNvSpPr/>
          <p:nvPr/>
        </p:nvSpPr>
        <p:spPr>
          <a:xfrm>
            <a:off x="5943700" y="2986050"/>
            <a:ext cx="857400" cy="2286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0"/>
          <p:cNvSpPr txBox="1"/>
          <p:nvPr/>
        </p:nvSpPr>
        <p:spPr>
          <a:xfrm>
            <a:off x="6829525" y="2890040"/>
            <a:ext cx="2571900" cy="415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980000"/>
                </a:solidFill>
              </a:rPr>
              <a:t>← </a:t>
            </a:r>
            <a:r>
              <a:rPr lang="en-US" sz="1100">
                <a:solidFill>
                  <a:srgbClr val="980000"/>
                </a:solidFill>
              </a:rPr>
              <a:t>Click ‘Compare &amp; pull request’</a:t>
            </a:r>
            <a:endParaRPr sz="1100">
              <a:solidFill>
                <a:srgbClr val="98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6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2"/>
              </a:buClr>
              <a:buSzPts val="1100"/>
              <a:buFont typeface="Arial"/>
              <a:buNone/>
            </a:pPr>
            <a:r>
              <a:rPr lang="en-US" sz="1800">
                <a:solidFill>
                  <a:srgbClr val="FF9900"/>
                </a:solidFill>
              </a:rPr>
              <a:t>7</a:t>
            </a:r>
            <a:r>
              <a:rPr lang="en-US" sz="1800">
                <a:solidFill>
                  <a:srgbClr val="FF9900"/>
                </a:solidFill>
              </a:rPr>
              <a:t>.  GitHub: Create PR, ctnd</a:t>
            </a:r>
            <a:endParaRPr sz="2400"/>
          </a:p>
        </p:txBody>
      </p:sp>
      <p:pic>
        <p:nvPicPr>
          <p:cNvPr id="1430" name="Google Shape;1430;p161"/>
          <p:cNvPicPr preferRelativeResize="0"/>
          <p:nvPr/>
        </p:nvPicPr>
        <p:blipFill>
          <a:blip r:embed="rId3">
            <a:alphaModFix/>
          </a:blip>
          <a:stretch>
            <a:fillRect/>
          </a:stretch>
        </p:blipFill>
        <p:spPr>
          <a:xfrm>
            <a:off x="1377525" y="863174"/>
            <a:ext cx="6388953" cy="4080301"/>
          </a:xfrm>
          <a:prstGeom prst="rect">
            <a:avLst/>
          </a:prstGeom>
          <a:noFill/>
          <a:ln>
            <a:noFill/>
          </a:ln>
        </p:spPr>
      </p:pic>
      <p:sp>
        <p:nvSpPr>
          <p:cNvPr id="1431" name="Google Shape;1431;p161"/>
          <p:cNvSpPr/>
          <p:nvPr/>
        </p:nvSpPr>
        <p:spPr>
          <a:xfrm>
            <a:off x="5000725" y="3814725"/>
            <a:ext cx="790500" cy="23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6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8</a:t>
            </a:r>
            <a:r>
              <a:rPr lang="en-US" sz="1800">
                <a:solidFill>
                  <a:srgbClr val="FF9900"/>
                </a:solidFill>
              </a:rPr>
              <a:t>.   GitHub: Merge PR</a:t>
            </a:r>
            <a:endParaRPr sz="1800">
              <a:solidFill>
                <a:srgbClr val="FF9900"/>
              </a:solidFill>
            </a:endParaRPr>
          </a:p>
        </p:txBody>
      </p:sp>
      <p:pic>
        <p:nvPicPr>
          <p:cNvPr id="1437" name="Google Shape;1437;p162"/>
          <p:cNvPicPr preferRelativeResize="0"/>
          <p:nvPr/>
        </p:nvPicPr>
        <p:blipFill>
          <a:blip r:embed="rId3">
            <a:alphaModFix/>
          </a:blip>
          <a:stretch>
            <a:fillRect/>
          </a:stretch>
        </p:blipFill>
        <p:spPr>
          <a:xfrm>
            <a:off x="1377525" y="910799"/>
            <a:ext cx="6388953" cy="4080301"/>
          </a:xfrm>
          <a:prstGeom prst="rect">
            <a:avLst/>
          </a:prstGeom>
          <a:noFill/>
          <a:ln>
            <a:noFill/>
          </a:ln>
        </p:spPr>
      </p:pic>
      <p:sp>
        <p:nvSpPr>
          <p:cNvPr id="1438" name="Google Shape;1438;p162"/>
          <p:cNvSpPr/>
          <p:nvPr/>
        </p:nvSpPr>
        <p:spPr>
          <a:xfrm>
            <a:off x="2619475" y="3890925"/>
            <a:ext cx="962100" cy="304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6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The merged PR triggers a</a:t>
            </a:r>
            <a:r>
              <a:rPr lang="en-US" sz="2400"/>
              <a:t> new pkg build in Builder</a:t>
            </a:r>
            <a:endParaRPr sz="2400"/>
          </a:p>
        </p:txBody>
      </p:sp>
      <p:pic>
        <p:nvPicPr>
          <p:cNvPr id="1444" name="Google Shape;1444;p163"/>
          <p:cNvPicPr preferRelativeResize="0"/>
          <p:nvPr/>
        </p:nvPicPr>
        <p:blipFill>
          <a:blip r:embed="rId3">
            <a:alphaModFix/>
          </a:blip>
          <a:stretch>
            <a:fillRect/>
          </a:stretch>
        </p:blipFill>
        <p:spPr>
          <a:xfrm>
            <a:off x="1377525" y="929849"/>
            <a:ext cx="6388953" cy="408030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6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9.  Promote your new build to the Stable channel</a:t>
            </a:r>
            <a:endParaRPr sz="1800">
              <a:solidFill>
                <a:srgbClr val="FF9900"/>
              </a:solidFill>
            </a:endParaRPr>
          </a:p>
        </p:txBody>
      </p:sp>
      <p:pic>
        <p:nvPicPr>
          <p:cNvPr id="1450" name="Google Shape;1450;p164"/>
          <p:cNvPicPr preferRelativeResize="0"/>
          <p:nvPr/>
        </p:nvPicPr>
        <p:blipFill>
          <a:blip r:embed="rId3">
            <a:alphaModFix/>
          </a:blip>
          <a:stretch>
            <a:fillRect/>
          </a:stretch>
        </p:blipFill>
        <p:spPr>
          <a:xfrm>
            <a:off x="1377525" y="929849"/>
            <a:ext cx="6388953" cy="4080301"/>
          </a:xfrm>
          <a:prstGeom prst="rect">
            <a:avLst/>
          </a:prstGeom>
          <a:noFill/>
          <a:ln>
            <a:noFill/>
          </a:ln>
        </p:spPr>
      </p:pic>
      <p:sp>
        <p:nvSpPr>
          <p:cNvPr id="1451" name="Google Shape;1451;p164"/>
          <p:cNvSpPr/>
          <p:nvPr/>
        </p:nvSpPr>
        <p:spPr>
          <a:xfrm>
            <a:off x="3600550" y="2757450"/>
            <a:ext cx="600000" cy="1524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2" name="Google Shape;1452;p164"/>
          <p:cNvCxnSpPr/>
          <p:nvPr/>
        </p:nvCxnSpPr>
        <p:spPr>
          <a:xfrm flipH="1">
            <a:off x="4490775" y="1843300"/>
            <a:ext cx="505800" cy="450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6"/>
          <p:cNvSpPr txBox="1"/>
          <p:nvPr>
            <p:ph type="title"/>
          </p:nvPr>
        </p:nvSpPr>
        <p:spPr>
          <a:xfrm>
            <a:off x="381000" y="342898"/>
            <a:ext cx="83820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72B41"/>
                </a:solidFill>
              </a:rPr>
              <a:t>Heterogeneity is the present and future of IT</a:t>
            </a:r>
            <a:endParaRPr b="1">
              <a:solidFill>
                <a:srgbClr val="072B41"/>
              </a:solidFill>
            </a:endParaRPr>
          </a:p>
        </p:txBody>
      </p:sp>
      <p:sp>
        <p:nvSpPr>
          <p:cNvPr id="369" name="Google Shape;369;p66"/>
          <p:cNvSpPr txBox="1"/>
          <p:nvPr>
            <p:ph idx="1" type="body"/>
          </p:nvPr>
        </p:nvSpPr>
        <p:spPr>
          <a:xfrm>
            <a:off x="381000" y="1066800"/>
            <a:ext cx="8382000" cy="2208300"/>
          </a:xfrm>
          <a:prstGeom prst="rect">
            <a:avLst/>
          </a:prstGeom>
        </p:spPr>
        <p:txBody>
          <a:bodyPr anchorCtr="0" anchor="t" bIns="91425" lIns="91425" spcFirstLastPara="1" rIns="91425" wrap="square" tIns="91425">
            <a:noAutofit/>
          </a:bodyPr>
          <a:lstStyle/>
          <a:p>
            <a:pPr indent="0" lvl="0" marL="0" rtl="0" algn="l">
              <a:spcBef>
                <a:spcPts val="500"/>
              </a:spcBef>
              <a:spcAft>
                <a:spcPts val="500"/>
              </a:spcAft>
              <a:buNone/>
            </a:pPr>
            <a:r>
              <a:rPr lang="en-US">
                <a:solidFill>
                  <a:srgbClr val="072B41"/>
                </a:solidFill>
              </a:rPr>
              <a:t>How can we cleave the business value - the application - from the underlying infrastructure so we can manage it better?</a:t>
            </a:r>
            <a:endParaRPr>
              <a:solidFill>
                <a:srgbClr val="072B41"/>
              </a:solidFill>
            </a:endParaRPr>
          </a:p>
        </p:txBody>
      </p:sp>
      <p:sp>
        <p:nvSpPr>
          <p:cNvPr id="370" name="Google Shape;370;p66"/>
          <p:cNvSpPr txBox="1"/>
          <p:nvPr/>
        </p:nvSpPr>
        <p:spPr>
          <a:xfrm>
            <a:off x="474200" y="3746707"/>
            <a:ext cx="8382000" cy="118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t/>
            </a:r>
            <a:endParaRPr sz="1800">
              <a:solidFill>
                <a:srgbClr val="FFFFFF"/>
              </a:solidFill>
              <a:latin typeface="Raleway"/>
              <a:ea typeface="Raleway"/>
              <a:cs typeface="Raleway"/>
              <a:sym typeface="Raleway"/>
            </a:endParaRPr>
          </a:p>
          <a:p>
            <a:pPr indent="0" lvl="0" marL="0" rtl="0" algn="ctr">
              <a:lnSpc>
                <a:spcPct val="90000"/>
              </a:lnSpc>
              <a:spcBef>
                <a:spcPts val="500"/>
              </a:spcBef>
              <a:spcAft>
                <a:spcPts val="500"/>
              </a:spcAft>
              <a:buNone/>
            </a:pPr>
            <a:r>
              <a:rPr b="1" lang="en-US" sz="1800">
                <a:solidFill>
                  <a:srgbClr val="FFFFFF"/>
                </a:solidFill>
                <a:latin typeface="Raleway"/>
                <a:ea typeface="Raleway"/>
                <a:cs typeface="Raleway"/>
                <a:sym typeface="Raleway"/>
              </a:rPr>
              <a:t>89% desire a cross-environment application packaging solution.</a:t>
            </a:r>
            <a:endParaRPr b="1" sz="1800">
              <a:solidFill>
                <a:srgbClr val="FFFFFF"/>
              </a:solidFill>
              <a:latin typeface="Raleway"/>
              <a:ea typeface="Raleway"/>
              <a:cs typeface="Raleway"/>
              <a:sym typeface="Raleway"/>
            </a:endParaRPr>
          </a:p>
        </p:txBody>
      </p:sp>
      <p:sp>
        <p:nvSpPr>
          <p:cNvPr id="371" name="Google Shape;371;p66"/>
          <p:cNvSpPr/>
          <p:nvPr/>
        </p:nvSpPr>
        <p:spPr>
          <a:xfrm>
            <a:off x="828300" y="2273738"/>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1</a:t>
            </a:r>
            <a:endParaRPr b="1">
              <a:solidFill>
                <a:srgbClr val="072B41"/>
              </a:solidFill>
              <a:latin typeface="Raleway"/>
              <a:ea typeface="Raleway"/>
              <a:cs typeface="Raleway"/>
              <a:sym typeface="Raleway"/>
            </a:endParaRPr>
          </a:p>
        </p:txBody>
      </p:sp>
      <p:sp>
        <p:nvSpPr>
          <p:cNvPr id="372" name="Google Shape;372;p66"/>
          <p:cNvSpPr/>
          <p:nvPr/>
        </p:nvSpPr>
        <p:spPr>
          <a:xfrm>
            <a:off x="2733300" y="2273738"/>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2</a:t>
            </a:r>
            <a:endParaRPr b="1">
              <a:solidFill>
                <a:srgbClr val="072B41"/>
              </a:solidFill>
              <a:latin typeface="Raleway"/>
              <a:ea typeface="Raleway"/>
              <a:cs typeface="Raleway"/>
              <a:sym typeface="Raleway"/>
            </a:endParaRPr>
          </a:p>
        </p:txBody>
      </p:sp>
      <p:sp>
        <p:nvSpPr>
          <p:cNvPr id="373" name="Google Shape;373;p66"/>
          <p:cNvSpPr/>
          <p:nvPr/>
        </p:nvSpPr>
        <p:spPr>
          <a:xfrm>
            <a:off x="4651100" y="2274563"/>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3</a:t>
            </a:r>
            <a:endParaRPr b="1">
              <a:solidFill>
                <a:srgbClr val="072B41"/>
              </a:solidFill>
              <a:latin typeface="Raleway"/>
              <a:ea typeface="Raleway"/>
              <a:cs typeface="Raleway"/>
              <a:sym typeface="Raleway"/>
            </a:endParaRPr>
          </a:p>
        </p:txBody>
      </p:sp>
      <p:sp>
        <p:nvSpPr>
          <p:cNvPr id="374" name="Google Shape;374;p66"/>
          <p:cNvSpPr/>
          <p:nvPr/>
        </p:nvSpPr>
        <p:spPr>
          <a:xfrm>
            <a:off x="6581700" y="2274563"/>
            <a:ext cx="1734000" cy="595200"/>
          </a:xfrm>
          <a:prstGeom prst="rect">
            <a:avLst/>
          </a:prstGeom>
          <a:solidFill>
            <a:srgbClr val="F18B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72B41"/>
                </a:solidFill>
                <a:latin typeface="Raleway"/>
                <a:ea typeface="Raleway"/>
                <a:cs typeface="Raleway"/>
                <a:sym typeface="Raleway"/>
              </a:rPr>
              <a:t>Business App 4</a:t>
            </a:r>
            <a:endParaRPr b="1">
              <a:solidFill>
                <a:srgbClr val="072B41"/>
              </a:solidFill>
              <a:latin typeface="Raleway"/>
              <a:ea typeface="Raleway"/>
              <a:cs typeface="Raleway"/>
              <a:sym typeface="Raleway"/>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6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Reload</a:t>
            </a:r>
            <a:r>
              <a:rPr lang="en-US" sz="2400"/>
              <a:t> app in the browser to see the updated version</a:t>
            </a:r>
            <a:endParaRPr sz="2400"/>
          </a:p>
        </p:txBody>
      </p:sp>
      <p:pic>
        <p:nvPicPr>
          <p:cNvPr id="1458" name="Google Shape;1458;p165"/>
          <p:cNvPicPr preferRelativeResize="0"/>
          <p:nvPr/>
        </p:nvPicPr>
        <p:blipFill>
          <a:blip r:embed="rId3">
            <a:alphaModFix/>
          </a:blip>
          <a:stretch>
            <a:fillRect/>
          </a:stretch>
        </p:blipFill>
        <p:spPr>
          <a:xfrm>
            <a:off x="3498047" y="1525899"/>
            <a:ext cx="5483700" cy="3137301"/>
          </a:xfrm>
          <a:prstGeom prst="rect">
            <a:avLst/>
          </a:prstGeom>
          <a:noFill/>
          <a:ln>
            <a:noFill/>
          </a:ln>
        </p:spPr>
      </p:pic>
      <p:sp>
        <p:nvSpPr>
          <p:cNvPr id="1459" name="Google Shape;1459;p165"/>
          <p:cNvSpPr txBox="1"/>
          <p:nvPr/>
        </p:nvSpPr>
        <p:spPr>
          <a:xfrm>
            <a:off x="1830163" y="4734600"/>
            <a:ext cx="54837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F18B21"/>
              </a:solidFill>
            </a:endParaRPr>
          </a:p>
        </p:txBody>
      </p:sp>
      <p:sp>
        <p:nvSpPr>
          <p:cNvPr id="1460" name="Google Shape;1460;p165"/>
          <p:cNvSpPr txBox="1"/>
          <p:nvPr/>
        </p:nvSpPr>
        <p:spPr>
          <a:xfrm>
            <a:off x="381000" y="1002200"/>
            <a:ext cx="78579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1"/>
                </a:solidFill>
                <a:latin typeface="Roboto"/>
                <a:ea typeface="Roboto"/>
                <a:cs typeface="Roboto"/>
                <a:sym typeface="Roboto"/>
              </a:rPr>
              <a:t>http://&lt;YOUR_WORKSTATION_IP&gt;:8085/national-parks</a:t>
            </a:r>
            <a:endParaRPr sz="1800">
              <a:solidFill>
                <a:schemeClr val="accent1"/>
              </a:solidFill>
            </a:endParaRPr>
          </a:p>
          <a:p>
            <a:pPr indent="0" lvl="0" marL="0" rtl="0" algn="l">
              <a:spcBef>
                <a:spcPts val="0"/>
              </a:spcBef>
              <a:spcAft>
                <a:spcPts val="0"/>
              </a:spcAft>
              <a:buNone/>
            </a:pPr>
            <a:r>
              <a:t/>
            </a:r>
            <a:endParaRPr/>
          </a:p>
        </p:txBody>
      </p:sp>
      <p:sp>
        <p:nvSpPr>
          <p:cNvPr id="1461" name="Google Shape;1461;p165"/>
          <p:cNvSpPr txBox="1"/>
          <p:nvPr/>
        </p:nvSpPr>
        <p:spPr>
          <a:xfrm>
            <a:off x="381000" y="2260350"/>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9900"/>
                </a:solidFill>
                <a:latin typeface="Raleway"/>
                <a:ea typeface="Raleway"/>
                <a:cs typeface="Raleway"/>
                <a:sym typeface="Raleway"/>
              </a:rPr>
              <a:t>Park locators should </a:t>
            </a:r>
            <a:endParaRPr sz="1800">
              <a:solidFill>
                <a:srgbClr val="FF9900"/>
              </a:solidFill>
              <a:latin typeface="Raleway"/>
              <a:ea typeface="Raleway"/>
              <a:cs typeface="Raleway"/>
              <a:sym typeface="Raleway"/>
            </a:endParaRPr>
          </a:p>
          <a:p>
            <a:pPr indent="0" lvl="0" marL="0" rtl="0" algn="l">
              <a:spcBef>
                <a:spcPts val="0"/>
              </a:spcBef>
              <a:spcAft>
                <a:spcPts val="0"/>
              </a:spcAft>
              <a:buNone/>
            </a:pPr>
            <a:r>
              <a:rPr lang="en-US" sz="1800">
                <a:solidFill>
                  <a:srgbClr val="FF9900"/>
                </a:solidFill>
                <a:latin typeface="Raleway"/>
                <a:ea typeface="Raleway"/>
                <a:cs typeface="Raleway"/>
                <a:sym typeface="Raleway"/>
              </a:rPr>
              <a:t>now be </a:t>
            </a:r>
            <a:r>
              <a:rPr b="1" lang="en-US" sz="1800">
                <a:solidFill>
                  <a:srgbClr val="0B5394"/>
                </a:solidFill>
                <a:latin typeface="Raleway"/>
                <a:ea typeface="Raleway"/>
                <a:cs typeface="Raleway"/>
                <a:sym typeface="Raleway"/>
              </a:rPr>
              <a:t>RED</a:t>
            </a:r>
            <a:endParaRPr b="1" sz="1800">
              <a:solidFill>
                <a:srgbClr val="0B5394"/>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66"/>
          <p:cNvSpPr txBox="1"/>
          <p:nvPr>
            <p:ph type="ctrTitle"/>
          </p:nvPr>
        </p:nvSpPr>
        <p:spPr>
          <a:xfrm>
            <a:off x="381000" y="1819375"/>
            <a:ext cx="7914900" cy="752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Habitat loves Windows!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6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Things to know</a:t>
            </a:r>
            <a:endParaRPr/>
          </a:p>
        </p:txBody>
      </p:sp>
      <p:sp>
        <p:nvSpPr>
          <p:cNvPr id="1472" name="Google Shape;1472;p167"/>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Win 7/2008 R2 and up are supported</a:t>
            </a:r>
            <a:endParaRPr/>
          </a:p>
          <a:p>
            <a:pPr indent="-298450" lvl="0" marL="457200" rtl="0" algn="l">
              <a:spcBef>
                <a:spcPts val="0"/>
              </a:spcBef>
              <a:spcAft>
                <a:spcPts val="0"/>
              </a:spcAft>
              <a:buSzPts val="1100"/>
              <a:buChar char="●"/>
            </a:pPr>
            <a:r>
              <a:rPr lang="en-US"/>
              <a:t>hab studio enter behavior varies by environment</a:t>
            </a:r>
            <a:endParaRPr/>
          </a:p>
          <a:p>
            <a:pPr indent="-298450" lvl="1" marL="914400" rtl="0" algn="l">
              <a:spcBef>
                <a:spcPts val="0"/>
              </a:spcBef>
              <a:spcAft>
                <a:spcPts val="0"/>
              </a:spcAft>
              <a:buSzPts val="1100"/>
              <a:buChar char="○"/>
            </a:pPr>
            <a:r>
              <a:rPr lang="en-US"/>
              <a:t>Will enter a Windows or Linux container depending on the container mode docker is running</a:t>
            </a:r>
            <a:endParaRPr/>
          </a:p>
          <a:p>
            <a:pPr indent="-298450" lvl="1" marL="914400" rtl="0" algn="l">
              <a:spcBef>
                <a:spcPts val="0"/>
              </a:spcBef>
              <a:spcAft>
                <a:spcPts val="0"/>
              </a:spcAft>
              <a:buSzPts val="1100"/>
              <a:buChar char="○"/>
            </a:pPr>
            <a:r>
              <a:rPr lang="en-US"/>
              <a:t>Use a -w to enter a local container</a:t>
            </a:r>
            <a:endParaRPr/>
          </a:p>
          <a:p>
            <a:pPr indent="-298450" lvl="0" marL="457200" rtl="0" algn="l">
              <a:spcBef>
                <a:spcPts val="0"/>
              </a:spcBef>
              <a:spcAft>
                <a:spcPts val="0"/>
              </a:spcAft>
              <a:buSzPts val="1100"/>
              <a:buChar char="●"/>
            </a:pPr>
            <a:r>
              <a:rPr lang="en-US"/>
              <a:t>Plans and hooks are written in Powershell (core 6.0.0)</a:t>
            </a:r>
            <a:endParaRPr/>
          </a:p>
          <a:p>
            <a:pPr indent="-298450" lvl="0" marL="457200" rtl="0" algn="l">
              <a:spcBef>
                <a:spcPts val="0"/>
              </a:spcBef>
              <a:spcAft>
                <a:spcPts val="0"/>
              </a:spcAft>
              <a:buSzPts val="1100"/>
              <a:buChar char="●"/>
            </a:pPr>
            <a:r>
              <a:rPr lang="en-US"/>
              <a:t>Supervisor can run as a Windows Service</a:t>
            </a:r>
            <a:endParaRPr/>
          </a:p>
          <a:p>
            <a:pPr indent="-298450" lvl="0" marL="457200" rtl="0" algn="l">
              <a:spcBef>
                <a:spcPts val="0"/>
              </a:spcBef>
              <a:spcAft>
                <a:spcPts val="0"/>
              </a:spcAft>
              <a:buSzPts val="1100"/>
              <a:buChar char="●"/>
            </a:pPr>
            <a:r>
              <a:rPr lang="en-US"/>
              <a:t>Supervisor rings can include both Windows and Linux Supervisors that share configuration and bind to one another</a:t>
            </a:r>
            <a:endParaRPr/>
          </a:p>
          <a:p>
            <a:pPr indent="-298450" lvl="0" marL="457200" rtl="0" algn="l">
              <a:spcBef>
                <a:spcPts val="0"/>
              </a:spcBef>
              <a:spcAft>
                <a:spcPts val="0"/>
              </a:spcAft>
              <a:buSzPts val="1100"/>
              <a:buChar char="●"/>
            </a:pPr>
            <a:r>
              <a:rPr lang="en-US"/>
              <a:t>We have created plans for SQL Server, IIS based ASP.Net apps, Delphi apps and COM/COM+ applications - all can be exported to a Windows container</a:t>
            </a:r>
            <a:endParaRPr/>
          </a:p>
          <a:p>
            <a:pPr indent="0" lvl="0" marL="0" rtl="0" algn="l">
              <a:spcBef>
                <a:spcPts val="500"/>
              </a:spcBef>
              <a:spcAft>
                <a:spcPts val="5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68"/>
          <p:cNvSpPr txBox="1"/>
          <p:nvPr>
            <p:ph type="title"/>
          </p:nvPr>
        </p:nvSpPr>
        <p:spPr>
          <a:xfrm>
            <a:off x="381000" y="342898"/>
            <a:ext cx="51996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Habitat learning resources</a:t>
            </a:r>
            <a:endParaRPr/>
          </a:p>
        </p:txBody>
      </p:sp>
      <p:sp>
        <p:nvSpPr>
          <p:cNvPr id="1478" name="Google Shape;1478;p168"/>
          <p:cNvSpPr txBox="1"/>
          <p:nvPr>
            <p:ph idx="1" type="body"/>
          </p:nvPr>
        </p:nvSpPr>
        <p:spPr>
          <a:xfrm>
            <a:off x="381000" y="1371600"/>
            <a:ext cx="5199600" cy="300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Docs and Tutorials: https://www.habitat.sh/</a:t>
            </a:r>
            <a:endParaRPr/>
          </a:p>
          <a:p>
            <a:pPr indent="-317500" lvl="0" marL="457200" rtl="0" algn="l">
              <a:spcBef>
                <a:spcPts val="500"/>
              </a:spcBef>
              <a:spcAft>
                <a:spcPts val="0"/>
              </a:spcAft>
              <a:buSzPts val="1400"/>
              <a:buChar char="●"/>
            </a:pPr>
            <a:r>
              <a:rPr lang="en-US"/>
              <a:t>Forums: </a:t>
            </a:r>
            <a:r>
              <a:rPr lang="en-US"/>
              <a:t>https://forums.habitat.sh/</a:t>
            </a:r>
            <a:endParaRPr/>
          </a:p>
          <a:p>
            <a:pPr indent="-317500" lvl="0" marL="457200" rtl="0" algn="l">
              <a:spcBef>
                <a:spcPts val="500"/>
              </a:spcBef>
              <a:spcAft>
                <a:spcPts val="500"/>
              </a:spcAft>
              <a:buSzPts val="1400"/>
              <a:buChar char="●"/>
            </a:pPr>
            <a:r>
              <a:rPr lang="en-US"/>
              <a:t>Slack: http://slack.habitat.sh</a:t>
            </a:r>
            <a:endParaRPr>
              <a:latin typeface="Consolas"/>
              <a:ea typeface="Consolas"/>
              <a:cs typeface="Consolas"/>
              <a:sym typeface="Consolas"/>
            </a:endParaRPr>
          </a:p>
        </p:txBody>
      </p:sp>
      <p:pic>
        <p:nvPicPr>
          <p:cNvPr id="1479" name="Google Shape;1479;p168"/>
          <p:cNvPicPr preferRelativeResize="0"/>
          <p:nvPr/>
        </p:nvPicPr>
        <p:blipFill>
          <a:blip r:embed="rId3">
            <a:alphaModFix/>
          </a:blip>
          <a:stretch>
            <a:fillRect/>
          </a:stretch>
        </p:blipFill>
        <p:spPr>
          <a:xfrm>
            <a:off x="5733000" y="717450"/>
            <a:ext cx="3258600" cy="370859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16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Self study</a:t>
            </a:r>
            <a:endParaRPr/>
          </a:p>
        </p:txBody>
      </p:sp>
      <p:sp>
        <p:nvSpPr>
          <p:cNvPr id="1485" name="Google Shape;1485;p169"/>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Encrypting configuration data (</a:t>
            </a:r>
            <a:r>
              <a:rPr lang="en-US" u="sng">
                <a:solidFill>
                  <a:schemeClr val="hlink"/>
                </a:solidFill>
                <a:hlinkClick r:id="rId3"/>
              </a:rPr>
              <a:t>https://www.habitat.sh/docs/using-habitat/#using-encryption</a:t>
            </a:r>
            <a:r>
              <a:rPr lang="en-US"/>
              <a:t>)</a:t>
            </a:r>
            <a:endParaRPr/>
          </a:p>
          <a:p>
            <a:pPr indent="-298450" lvl="0" marL="457200" rtl="0" algn="l">
              <a:spcBef>
                <a:spcPts val="0"/>
              </a:spcBef>
              <a:spcAft>
                <a:spcPts val="0"/>
              </a:spcAft>
              <a:buSzPts val="1100"/>
              <a:buChar char="●"/>
            </a:pPr>
            <a:r>
              <a:rPr lang="en-US"/>
              <a:t>Running the Supervisor as a service (</a:t>
            </a:r>
            <a:r>
              <a:rPr lang="en-US" u="sng">
                <a:solidFill>
                  <a:schemeClr val="hlink"/>
                </a:solidFill>
                <a:hlinkClick r:id="rId4"/>
              </a:rPr>
              <a:t>https://www.habitat.sh/docs/using-habitat/#running-the-supervisor-with-a-hosts-init-system</a:t>
            </a:r>
            <a:r>
              <a:rPr lang="en-US"/>
              <a:t>)</a:t>
            </a:r>
            <a:endParaRPr/>
          </a:p>
          <a:p>
            <a:pPr indent="-298450" lvl="0" marL="457200" rtl="0" algn="l">
              <a:spcBef>
                <a:spcPts val="0"/>
              </a:spcBef>
              <a:spcAft>
                <a:spcPts val="0"/>
              </a:spcAft>
              <a:buSzPts val="1100"/>
              <a:buChar char="●"/>
            </a:pPr>
            <a:r>
              <a:rPr lang="en-US"/>
              <a:t>Monitoring services and Supervisor REST API (</a:t>
            </a:r>
            <a:r>
              <a:rPr lang="en-US" u="sng">
                <a:solidFill>
                  <a:schemeClr val="hlink"/>
                </a:solidFill>
                <a:hlinkClick r:id="rId5"/>
              </a:rPr>
              <a:t>https://www.habitat.sh/docs/using-habitat/#monitor-services</a:t>
            </a:r>
            <a:r>
              <a:rPr lang="en-US"/>
              <a:t>)</a:t>
            </a:r>
            <a:endParaRPr/>
          </a:p>
          <a:p>
            <a:pPr indent="-298450" lvl="0" marL="457200" rtl="0" algn="l">
              <a:spcBef>
                <a:spcPts val="0"/>
              </a:spcBef>
              <a:spcAft>
                <a:spcPts val="0"/>
              </a:spcAft>
              <a:buSzPts val="1100"/>
              <a:buChar char="●"/>
            </a:pPr>
            <a:r>
              <a:rPr lang="en-US"/>
              <a:t>Container environments (</a:t>
            </a:r>
            <a:r>
              <a:rPr lang="en-US" u="sng">
                <a:solidFill>
                  <a:schemeClr val="hlink"/>
                </a:solidFill>
                <a:hlinkClick r:id="rId6"/>
              </a:rPr>
              <a:t>https://www.habitat.sh/docs/best-practices/</a:t>
            </a:r>
            <a:r>
              <a:rPr lang="en-US"/>
              <a:t>)</a:t>
            </a:r>
            <a:endParaRPr/>
          </a:p>
          <a:p>
            <a:pPr indent="0" lvl="0" marL="0" rtl="0" algn="l">
              <a:spcBef>
                <a:spcPts val="500"/>
              </a:spcBef>
              <a:spcAft>
                <a:spcPts val="5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7"/>
          <p:cNvSpPr txBox="1"/>
          <p:nvPr>
            <p:ph idx="1" type="body"/>
          </p:nvPr>
        </p:nvSpPr>
        <p:spPr>
          <a:xfrm>
            <a:off x="490900" y="2751125"/>
            <a:ext cx="3881100" cy="1888200"/>
          </a:xfrm>
          <a:prstGeom prst="rect">
            <a:avLst/>
          </a:prstGeom>
        </p:spPr>
        <p:txBody>
          <a:bodyPr anchorCtr="0" anchor="t" bIns="68575" lIns="68575" spcFirstLastPara="1" rIns="68575" wrap="square" tIns="68575">
            <a:noAutofit/>
          </a:bodyPr>
          <a:lstStyle/>
          <a:p>
            <a:pPr indent="0" lvl="0" marL="0" rtl="0" algn="l">
              <a:lnSpc>
                <a:spcPct val="115000"/>
              </a:lnSpc>
              <a:spcBef>
                <a:spcPts val="500"/>
              </a:spcBef>
              <a:spcAft>
                <a:spcPts val="0"/>
              </a:spcAft>
              <a:buNone/>
            </a:pPr>
            <a:r>
              <a:rPr lang="en-US">
                <a:solidFill>
                  <a:srgbClr val="072B41"/>
                </a:solidFill>
              </a:rPr>
              <a:t>Habitat enables </a:t>
            </a:r>
            <a:r>
              <a:rPr b="1" lang="en-US">
                <a:solidFill>
                  <a:srgbClr val="072B41"/>
                </a:solidFill>
              </a:rPr>
              <a:t>application teams</a:t>
            </a:r>
            <a:r>
              <a:rPr lang="en-US">
                <a:solidFill>
                  <a:srgbClr val="072B41"/>
                </a:solidFill>
              </a:rPr>
              <a:t> to build, deploy, and manage </a:t>
            </a:r>
            <a:r>
              <a:rPr b="1" lang="en-US">
                <a:solidFill>
                  <a:srgbClr val="072B41"/>
                </a:solidFill>
              </a:rPr>
              <a:t>any application</a:t>
            </a:r>
            <a:r>
              <a:rPr lang="en-US">
                <a:solidFill>
                  <a:srgbClr val="072B41"/>
                </a:solidFill>
              </a:rPr>
              <a:t> in </a:t>
            </a:r>
            <a:r>
              <a:rPr b="1" lang="en-US">
                <a:solidFill>
                  <a:srgbClr val="072B41"/>
                </a:solidFill>
              </a:rPr>
              <a:t>any environment </a:t>
            </a:r>
            <a:r>
              <a:rPr lang="en-US">
                <a:solidFill>
                  <a:srgbClr val="072B41"/>
                </a:solidFill>
              </a:rPr>
              <a:t>- from traditional data centers to containerized microservices.</a:t>
            </a:r>
            <a:endParaRPr>
              <a:solidFill>
                <a:srgbClr val="072B41"/>
              </a:solidFill>
              <a:latin typeface="Raleway ExtraLight"/>
              <a:ea typeface="Raleway ExtraLight"/>
              <a:cs typeface="Raleway ExtraLight"/>
              <a:sym typeface="Raleway ExtraLight"/>
            </a:endParaRPr>
          </a:p>
          <a:p>
            <a:pPr indent="0" lvl="0" marL="0" rtl="0" algn="l">
              <a:lnSpc>
                <a:spcPct val="115000"/>
              </a:lnSpc>
              <a:spcBef>
                <a:spcPts val="500"/>
              </a:spcBef>
              <a:spcAft>
                <a:spcPts val="500"/>
              </a:spcAft>
              <a:buNone/>
            </a:pPr>
            <a:r>
              <a:t/>
            </a:r>
            <a:endParaRPr>
              <a:solidFill>
                <a:srgbClr val="434343"/>
              </a:solidFill>
            </a:endParaRPr>
          </a:p>
        </p:txBody>
      </p:sp>
      <p:sp>
        <p:nvSpPr>
          <p:cNvPr id="380" name="Google Shape;380;p67"/>
          <p:cNvSpPr txBox="1"/>
          <p:nvPr/>
        </p:nvSpPr>
        <p:spPr>
          <a:xfrm>
            <a:off x="4645275" y="1186125"/>
            <a:ext cx="4231200" cy="33768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Clr>
                <a:srgbClr val="072B41"/>
              </a:buClr>
              <a:buSzPts val="1800"/>
              <a:buFont typeface="Raleway"/>
              <a:buAutoNum type="arabicPeriod"/>
            </a:pPr>
            <a:r>
              <a:rPr b="1" lang="en-US" sz="1800">
                <a:solidFill>
                  <a:srgbClr val="87B09A"/>
                </a:solidFill>
                <a:latin typeface="Raleway"/>
                <a:ea typeface="Raleway"/>
                <a:cs typeface="Raleway"/>
                <a:sym typeface="Raleway"/>
              </a:rPr>
              <a:t>“Lift &amp; Shift” Legacy Apps to Modern Platforms</a:t>
            </a:r>
            <a:br>
              <a:rPr lang="en-US" sz="1800">
                <a:solidFill>
                  <a:srgbClr val="87B09A"/>
                </a:solidFill>
                <a:latin typeface="Raleway Light"/>
                <a:ea typeface="Raleway Light"/>
                <a:cs typeface="Raleway Light"/>
                <a:sym typeface="Raleway Light"/>
              </a:rPr>
            </a:br>
            <a:r>
              <a:rPr lang="en-US" sz="1800">
                <a:solidFill>
                  <a:srgbClr val="072B41"/>
                </a:solidFill>
                <a:latin typeface="Raleway Light"/>
                <a:ea typeface="Raleway Light"/>
                <a:cs typeface="Raleway Light"/>
                <a:sym typeface="Raleway Light"/>
              </a:rPr>
              <a:t>Organizations struggle to move existing, business critical apps to modern platforms</a:t>
            </a:r>
            <a:br>
              <a:rPr lang="en-US" sz="1800">
                <a:solidFill>
                  <a:srgbClr val="072B41"/>
                </a:solidFill>
                <a:latin typeface="Raleway Light"/>
                <a:ea typeface="Raleway Light"/>
                <a:cs typeface="Raleway Light"/>
                <a:sym typeface="Raleway Light"/>
              </a:rPr>
            </a:br>
            <a:endParaRPr sz="1800">
              <a:solidFill>
                <a:srgbClr val="072B41"/>
              </a:solidFill>
              <a:latin typeface="Raleway Light"/>
              <a:ea typeface="Raleway Light"/>
              <a:cs typeface="Raleway Light"/>
              <a:sym typeface="Raleway Light"/>
            </a:endParaRPr>
          </a:p>
          <a:p>
            <a:pPr indent="-342900" lvl="0" marL="457200" rtl="0" algn="l">
              <a:spcBef>
                <a:spcPts val="0"/>
              </a:spcBef>
              <a:spcAft>
                <a:spcPts val="0"/>
              </a:spcAft>
              <a:buClr>
                <a:srgbClr val="072B41"/>
              </a:buClr>
              <a:buSzPts val="1800"/>
              <a:buFont typeface="Raleway"/>
              <a:buAutoNum type="arabicPeriod"/>
            </a:pPr>
            <a:r>
              <a:rPr b="1" lang="en-US" sz="1800">
                <a:solidFill>
                  <a:srgbClr val="87B09A"/>
                </a:solidFill>
                <a:latin typeface="Raleway"/>
                <a:ea typeface="Raleway"/>
                <a:cs typeface="Raleway"/>
                <a:sym typeface="Raleway"/>
              </a:rPr>
              <a:t>Deliver on a Cloud-Native (Cloud/Containers) Strategy</a:t>
            </a:r>
            <a:br>
              <a:rPr b="1" lang="en-US" sz="1800">
                <a:solidFill>
                  <a:srgbClr val="87B09A"/>
                </a:solidFill>
                <a:latin typeface="Raleway"/>
                <a:ea typeface="Raleway"/>
                <a:cs typeface="Raleway"/>
                <a:sym typeface="Raleway"/>
              </a:rPr>
            </a:br>
            <a:r>
              <a:rPr lang="en-US" sz="1800">
                <a:solidFill>
                  <a:srgbClr val="072B41"/>
                </a:solidFill>
                <a:latin typeface="Raleway Light"/>
                <a:ea typeface="Raleway Light"/>
                <a:cs typeface="Raleway Light"/>
                <a:sym typeface="Raleway Light"/>
              </a:rPr>
              <a:t>Organizations hit a wall when adopting and deploying to a cloud-native platform</a:t>
            </a:r>
            <a:endParaRPr sz="1800">
              <a:solidFill>
                <a:srgbClr val="072B41"/>
              </a:solidFill>
              <a:latin typeface="Raleway Light"/>
              <a:ea typeface="Raleway Light"/>
              <a:cs typeface="Raleway Light"/>
              <a:sym typeface="Raleway Light"/>
            </a:endParaRPr>
          </a:p>
        </p:txBody>
      </p:sp>
      <p:sp>
        <p:nvSpPr>
          <p:cNvPr id="381" name="Google Shape;381;p67"/>
          <p:cNvSpPr/>
          <p:nvPr/>
        </p:nvSpPr>
        <p:spPr>
          <a:xfrm>
            <a:off x="446601" y="577075"/>
            <a:ext cx="3699300" cy="1490700"/>
          </a:xfrm>
          <a:prstGeom prst="rect">
            <a:avLst/>
          </a:prstGeom>
          <a:solidFill>
            <a:srgbClr val="87B09A"/>
          </a:solidFill>
          <a:ln>
            <a:noFill/>
          </a:ln>
        </p:spPr>
        <p:txBody>
          <a:bodyPr anchorCtr="0" anchor="b" bIns="68575" lIns="68600" spcFirstLastPara="1" rIns="68600" wrap="square" tIns="34300">
            <a:noAutofit/>
          </a:bodyPr>
          <a:lstStyle/>
          <a:p>
            <a:pPr indent="0" lvl="0" marL="0" marR="0" rtl="0" algn="ctr">
              <a:lnSpc>
                <a:spcPct val="100000"/>
              </a:lnSpc>
              <a:spcBef>
                <a:spcPts val="0"/>
              </a:spcBef>
              <a:spcAft>
                <a:spcPts val="0"/>
              </a:spcAft>
              <a:buClr>
                <a:srgbClr val="000000"/>
              </a:buClr>
              <a:buSzPts val="250"/>
              <a:buFont typeface="Arial"/>
              <a:buNone/>
            </a:pPr>
            <a:r>
              <a:t/>
            </a:r>
            <a:endParaRPr b="0" i="0" sz="1000" u="none" cap="none" strike="noStrike">
              <a:solidFill>
                <a:srgbClr val="FFFFFF"/>
              </a:solidFill>
              <a:latin typeface="Raleway"/>
              <a:ea typeface="Raleway"/>
              <a:cs typeface="Raleway"/>
              <a:sym typeface="Raleway"/>
            </a:endParaRPr>
          </a:p>
        </p:txBody>
      </p:sp>
      <p:pic>
        <p:nvPicPr>
          <p:cNvPr id="382" name="Google Shape;382;p67"/>
          <p:cNvPicPr preferRelativeResize="0"/>
          <p:nvPr/>
        </p:nvPicPr>
        <p:blipFill>
          <a:blip r:embed="rId3">
            <a:alphaModFix/>
          </a:blip>
          <a:stretch>
            <a:fillRect/>
          </a:stretch>
        </p:blipFill>
        <p:spPr>
          <a:xfrm>
            <a:off x="642138" y="961138"/>
            <a:ext cx="3308225" cy="72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8"/>
          <p:cNvSpPr/>
          <p:nvPr/>
        </p:nvSpPr>
        <p:spPr>
          <a:xfrm>
            <a:off x="5534475" y="2214750"/>
            <a:ext cx="708600" cy="18714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8"/>
          <p:cNvSpPr/>
          <p:nvPr/>
        </p:nvSpPr>
        <p:spPr>
          <a:xfrm>
            <a:off x="1282150" y="2061275"/>
            <a:ext cx="1222500" cy="2158800"/>
          </a:xfrm>
          <a:prstGeom prst="rect">
            <a:avLst/>
          </a:prstGeom>
          <a:solidFill>
            <a:srgbClr val="D9EAD3">
              <a:alpha val="31920"/>
            </a:srgbClr>
          </a:solidFill>
          <a:ln cap="flat" cmpd="sng" w="28575">
            <a:solidFill>
              <a:srgbClr val="87B09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68"/>
          <p:cNvCxnSpPr/>
          <p:nvPr/>
        </p:nvCxnSpPr>
        <p:spPr>
          <a:xfrm>
            <a:off x="2222825" y="3148775"/>
            <a:ext cx="2379000" cy="0"/>
          </a:xfrm>
          <a:prstGeom prst="straightConnector1">
            <a:avLst/>
          </a:prstGeom>
          <a:noFill/>
          <a:ln cap="flat" cmpd="sng" w="28575">
            <a:solidFill>
              <a:srgbClr val="072B41"/>
            </a:solidFill>
            <a:prstDash val="solid"/>
            <a:round/>
            <a:headEnd len="med" w="med" type="none"/>
            <a:tailEnd len="med" w="med" type="triangle"/>
          </a:ln>
        </p:spPr>
      </p:cxnSp>
      <p:sp>
        <p:nvSpPr>
          <p:cNvPr id="390" name="Google Shape;390;p68"/>
          <p:cNvSpPr/>
          <p:nvPr/>
        </p:nvSpPr>
        <p:spPr>
          <a:xfrm>
            <a:off x="2221500" y="2477150"/>
            <a:ext cx="446100" cy="1321500"/>
          </a:xfrm>
          <a:prstGeom prst="rightBracket">
            <a:avLst>
              <a:gd fmla="val 0" name="adj"/>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68"/>
          <p:cNvCxnSpPr/>
          <p:nvPr/>
        </p:nvCxnSpPr>
        <p:spPr>
          <a:xfrm>
            <a:off x="3537810" y="2686643"/>
            <a:ext cx="1063800" cy="0"/>
          </a:xfrm>
          <a:prstGeom prst="straightConnector1">
            <a:avLst/>
          </a:prstGeom>
          <a:noFill/>
          <a:ln cap="flat" cmpd="sng" w="28575">
            <a:solidFill>
              <a:srgbClr val="072B41"/>
            </a:solidFill>
            <a:prstDash val="solid"/>
            <a:round/>
            <a:headEnd len="med" w="med" type="none"/>
            <a:tailEnd len="med" w="med" type="triangle"/>
          </a:ln>
        </p:spPr>
      </p:cxnSp>
      <p:cxnSp>
        <p:nvCxnSpPr>
          <p:cNvPr id="392" name="Google Shape;392;p68"/>
          <p:cNvCxnSpPr/>
          <p:nvPr/>
        </p:nvCxnSpPr>
        <p:spPr>
          <a:xfrm>
            <a:off x="3537810" y="4073049"/>
            <a:ext cx="1063800" cy="0"/>
          </a:xfrm>
          <a:prstGeom prst="straightConnector1">
            <a:avLst/>
          </a:prstGeom>
          <a:noFill/>
          <a:ln cap="flat" cmpd="sng" w="28575">
            <a:solidFill>
              <a:srgbClr val="072B41"/>
            </a:solidFill>
            <a:prstDash val="solid"/>
            <a:round/>
            <a:headEnd len="med" w="med" type="none"/>
            <a:tailEnd len="med" w="med" type="triangle"/>
          </a:ln>
        </p:spPr>
      </p:cxnSp>
      <p:cxnSp>
        <p:nvCxnSpPr>
          <p:cNvPr id="393" name="Google Shape;393;p68"/>
          <p:cNvCxnSpPr/>
          <p:nvPr/>
        </p:nvCxnSpPr>
        <p:spPr>
          <a:xfrm>
            <a:off x="3537810" y="2214748"/>
            <a:ext cx="1063800" cy="0"/>
          </a:xfrm>
          <a:prstGeom prst="straightConnector1">
            <a:avLst/>
          </a:prstGeom>
          <a:noFill/>
          <a:ln cap="flat" cmpd="sng" w="28575">
            <a:solidFill>
              <a:srgbClr val="072B41"/>
            </a:solidFill>
            <a:prstDash val="solid"/>
            <a:round/>
            <a:headEnd len="med" w="med" type="none"/>
            <a:tailEnd len="med" w="med" type="triangle"/>
          </a:ln>
        </p:spPr>
      </p:cxnSp>
      <p:cxnSp>
        <p:nvCxnSpPr>
          <p:cNvPr id="394" name="Google Shape;394;p68"/>
          <p:cNvCxnSpPr/>
          <p:nvPr/>
        </p:nvCxnSpPr>
        <p:spPr>
          <a:xfrm>
            <a:off x="3537810" y="3610914"/>
            <a:ext cx="1063800" cy="0"/>
          </a:xfrm>
          <a:prstGeom prst="straightConnector1">
            <a:avLst/>
          </a:prstGeom>
          <a:noFill/>
          <a:ln cap="flat" cmpd="sng" w="28575">
            <a:solidFill>
              <a:srgbClr val="072B41"/>
            </a:solidFill>
            <a:prstDash val="solid"/>
            <a:round/>
            <a:headEnd len="med" w="med" type="none"/>
            <a:tailEnd len="med" w="med" type="triangle"/>
          </a:ln>
        </p:spPr>
      </p:cxnSp>
      <p:pic>
        <p:nvPicPr>
          <p:cNvPr descr="Image result for cloud icon" id="395" name="Google Shape;395;p68"/>
          <p:cNvPicPr preferRelativeResize="0"/>
          <p:nvPr/>
        </p:nvPicPr>
        <p:blipFill>
          <a:blip r:embed="rId3">
            <a:alphaModFix/>
          </a:blip>
          <a:stretch>
            <a:fillRect/>
          </a:stretch>
        </p:blipFill>
        <p:spPr>
          <a:xfrm>
            <a:off x="4750391" y="2044537"/>
            <a:ext cx="383985" cy="383983"/>
          </a:xfrm>
          <a:prstGeom prst="rect">
            <a:avLst/>
          </a:prstGeom>
          <a:noFill/>
          <a:ln>
            <a:noFill/>
          </a:ln>
        </p:spPr>
      </p:pic>
      <p:pic>
        <p:nvPicPr>
          <p:cNvPr id="396" name="Google Shape;396;p68"/>
          <p:cNvPicPr preferRelativeResize="0"/>
          <p:nvPr/>
        </p:nvPicPr>
        <p:blipFill>
          <a:blip r:embed="rId4">
            <a:alphaModFix/>
          </a:blip>
          <a:stretch>
            <a:fillRect/>
          </a:stretch>
        </p:blipFill>
        <p:spPr>
          <a:xfrm>
            <a:off x="4803423" y="3972462"/>
            <a:ext cx="277944" cy="201188"/>
          </a:xfrm>
          <a:prstGeom prst="rect">
            <a:avLst/>
          </a:prstGeom>
          <a:noFill/>
          <a:ln>
            <a:noFill/>
          </a:ln>
        </p:spPr>
      </p:pic>
      <p:pic>
        <p:nvPicPr>
          <p:cNvPr descr="Image result for docker logo" id="397" name="Google Shape;397;p68"/>
          <p:cNvPicPr preferRelativeResize="0"/>
          <p:nvPr/>
        </p:nvPicPr>
        <p:blipFill>
          <a:blip r:embed="rId5">
            <a:alphaModFix/>
          </a:blip>
          <a:stretch>
            <a:fillRect/>
          </a:stretch>
        </p:blipFill>
        <p:spPr>
          <a:xfrm>
            <a:off x="4708974" y="2477153"/>
            <a:ext cx="466817" cy="415892"/>
          </a:xfrm>
          <a:prstGeom prst="rect">
            <a:avLst/>
          </a:prstGeom>
          <a:noFill/>
          <a:ln>
            <a:noFill/>
          </a:ln>
        </p:spPr>
      </p:pic>
      <p:pic>
        <p:nvPicPr>
          <p:cNvPr descr="Image result for kubernetes logo" id="398" name="Google Shape;398;p68"/>
          <p:cNvPicPr preferRelativeResize="0"/>
          <p:nvPr/>
        </p:nvPicPr>
        <p:blipFill>
          <a:blip r:embed="rId6">
            <a:alphaModFix/>
          </a:blip>
          <a:stretch>
            <a:fillRect/>
          </a:stretch>
        </p:blipFill>
        <p:spPr>
          <a:xfrm>
            <a:off x="4750388" y="2984204"/>
            <a:ext cx="384000" cy="329146"/>
          </a:xfrm>
          <a:prstGeom prst="rect">
            <a:avLst/>
          </a:prstGeom>
          <a:noFill/>
          <a:ln>
            <a:noFill/>
          </a:ln>
        </p:spPr>
      </p:pic>
      <p:pic>
        <p:nvPicPr>
          <p:cNvPr descr="Image result for mesosphere logo" id="399" name="Google Shape;399;p68"/>
          <p:cNvPicPr preferRelativeResize="0"/>
          <p:nvPr/>
        </p:nvPicPr>
        <p:blipFill>
          <a:blip r:embed="rId7">
            <a:alphaModFix/>
          </a:blip>
          <a:stretch>
            <a:fillRect/>
          </a:stretch>
        </p:blipFill>
        <p:spPr>
          <a:xfrm>
            <a:off x="4654387" y="3404512"/>
            <a:ext cx="575999" cy="383999"/>
          </a:xfrm>
          <a:prstGeom prst="rect">
            <a:avLst/>
          </a:prstGeom>
          <a:noFill/>
          <a:ln>
            <a:noFill/>
          </a:ln>
        </p:spPr>
      </p:pic>
      <p:cxnSp>
        <p:nvCxnSpPr>
          <p:cNvPr id="400" name="Google Shape;400;p68"/>
          <p:cNvCxnSpPr/>
          <p:nvPr/>
        </p:nvCxnSpPr>
        <p:spPr>
          <a:xfrm>
            <a:off x="3537804" y="2204974"/>
            <a:ext cx="0" cy="1871400"/>
          </a:xfrm>
          <a:prstGeom prst="straightConnector1">
            <a:avLst/>
          </a:prstGeom>
          <a:noFill/>
          <a:ln cap="flat" cmpd="sng" w="28575">
            <a:solidFill>
              <a:srgbClr val="072B41"/>
            </a:solidFill>
            <a:prstDash val="solid"/>
            <a:round/>
            <a:headEnd len="med" w="med" type="none"/>
            <a:tailEnd len="med" w="med" type="none"/>
          </a:ln>
        </p:spPr>
      </p:cxnSp>
      <p:sp>
        <p:nvSpPr>
          <p:cNvPr id="401" name="Google Shape;401;p68"/>
          <p:cNvSpPr/>
          <p:nvPr/>
        </p:nvSpPr>
        <p:spPr>
          <a:xfrm>
            <a:off x="3733013" y="2131900"/>
            <a:ext cx="507525" cy="201200"/>
          </a:xfrm>
          <a:prstGeom prst="flowChartPreparation">
            <a:avLst/>
          </a:prstGeom>
          <a:solidFill>
            <a:schemeClr val="lt2"/>
          </a:solid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8"/>
          <p:cNvSpPr/>
          <p:nvPr/>
        </p:nvSpPr>
        <p:spPr>
          <a:xfrm>
            <a:off x="3733013" y="2586038"/>
            <a:ext cx="507525" cy="201200"/>
          </a:xfrm>
          <a:prstGeom prst="flowChartPreparation">
            <a:avLst/>
          </a:prstGeom>
          <a:solidFill>
            <a:schemeClr val="lt2"/>
          </a:solid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8"/>
          <p:cNvSpPr/>
          <p:nvPr/>
        </p:nvSpPr>
        <p:spPr>
          <a:xfrm>
            <a:off x="3733013" y="3048175"/>
            <a:ext cx="507525" cy="201200"/>
          </a:xfrm>
          <a:prstGeom prst="flowChartPreparation">
            <a:avLst/>
          </a:prstGeom>
          <a:solidFill>
            <a:schemeClr val="lt2"/>
          </a:solid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8"/>
          <p:cNvSpPr/>
          <p:nvPr/>
        </p:nvSpPr>
        <p:spPr>
          <a:xfrm>
            <a:off x="3733013" y="3510313"/>
            <a:ext cx="507525" cy="201200"/>
          </a:xfrm>
          <a:prstGeom prst="flowChartPreparation">
            <a:avLst/>
          </a:prstGeom>
          <a:solidFill>
            <a:schemeClr val="lt2"/>
          </a:solid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8"/>
          <p:cNvSpPr/>
          <p:nvPr/>
        </p:nvSpPr>
        <p:spPr>
          <a:xfrm>
            <a:off x="3733013" y="3972463"/>
            <a:ext cx="507525" cy="201200"/>
          </a:xfrm>
          <a:prstGeom prst="flowChartPreparation">
            <a:avLst/>
          </a:prstGeom>
          <a:solidFill>
            <a:schemeClr val="lt2"/>
          </a:solid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8"/>
          <p:cNvSpPr txBox="1"/>
          <p:nvPr>
            <p:ph type="title"/>
          </p:nvPr>
        </p:nvSpPr>
        <p:spPr>
          <a:xfrm>
            <a:off x="381000" y="342899"/>
            <a:ext cx="8382000" cy="415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2"/>
              </a:buClr>
              <a:buFont typeface="Raleway"/>
              <a:buNone/>
            </a:pPr>
            <a:r>
              <a:rPr b="1" lang="en-US">
                <a:solidFill>
                  <a:srgbClr val="072B41"/>
                </a:solidFill>
              </a:rPr>
              <a:t>How does it work?</a:t>
            </a:r>
            <a:endParaRPr b="1">
              <a:solidFill>
                <a:srgbClr val="072B41"/>
              </a:solidFill>
            </a:endParaRPr>
          </a:p>
        </p:txBody>
      </p:sp>
      <p:sp>
        <p:nvSpPr>
          <p:cNvPr id="407" name="Google Shape;407;p68"/>
          <p:cNvSpPr txBox="1"/>
          <p:nvPr>
            <p:ph idx="4294967295" type="body"/>
          </p:nvPr>
        </p:nvSpPr>
        <p:spPr>
          <a:xfrm>
            <a:off x="381000" y="931799"/>
            <a:ext cx="8382000" cy="536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3"/>
              </a:buClr>
              <a:buFont typeface="Arial"/>
              <a:buNone/>
            </a:pPr>
            <a:r>
              <a:rPr lang="en-US">
                <a:solidFill>
                  <a:srgbClr val="072B41"/>
                </a:solidFill>
              </a:rPr>
              <a:t>It splits the platform-independent part of the application from the platform-dependent part.</a:t>
            </a:r>
            <a:endParaRPr sz="1100">
              <a:solidFill>
                <a:srgbClr val="072B41"/>
              </a:solidFill>
            </a:endParaRPr>
          </a:p>
        </p:txBody>
      </p:sp>
      <p:sp>
        <p:nvSpPr>
          <p:cNvPr id="408" name="Google Shape;408;p68"/>
          <p:cNvSpPr txBox="1"/>
          <p:nvPr/>
        </p:nvSpPr>
        <p:spPr>
          <a:xfrm>
            <a:off x="830590" y="1524925"/>
            <a:ext cx="2244900" cy="5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72B41"/>
                </a:solidFill>
                <a:latin typeface="Raleway"/>
                <a:ea typeface="Raleway"/>
                <a:cs typeface="Raleway"/>
                <a:sym typeface="Raleway"/>
              </a:rPr>
              <a:t>BUILD</a:t>
            </a:r>
            <a:endParaRPr sz="1000">
              <a:solidFill>
                <a:srgbClr val="072B41"/>
              </a:solidFill>
              <a:latin typeface="Raleway"/>
              <a:ea typeface="Raleway"/>
              <a:cs typeface="Raleway"/>
              <a:sym typeface="Raleway"/>
            </a:endParaRPr>
          </a:p>
        </p:txBody>
      </p:sp>
      <p:sp>
        <p:nvSpPr>
          <p:cNvPr id="409" name="Google Shape;409;p68"/>
          <p:cNvSpPr txBox="1"/>
          <p:nvPr/>
        </p:nvSpPr>
        <p:spPr>
          <a:xfrm>
            <a:off x="3384310" y="1524925"/>
            <a:ext cx="2244900" cy="5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72B41"/>
                </a:solidFill>
                <a:latin typeface="Raleway"/>
                <a:ea typeface="Raleway"/>
                <a:cs typeface="Raleway"/>
                <a:sym typeface="Raleway"/>
              </a:rPr>
              <a:t>DEPLOY</a:t>
            </a:r>
            <a:endParaRPr b="1" sz="1600">
              <a:solidFill>
                <a:srgbClr val="072B41"/>
              </a:solidFill>
              <a:latin typeface="Raleway"/>
              <a:ea typeface="Raleway"/>
              <a:cs typeface="Raleway"/>
              <a:sym typeface="Raleway"/>
            </a:endParaRPr>
          </a:p>
        </p:txBody>
      </p:sp>
      <p:sp>
        <p:nvSpPr>
          <p:cNvPr id="410" name="Google Shape;410;p68"/>
          <p:cNvSpPr txBox="1"/>
          <p:nvPr/>
        </p:nvSpPr>
        <p:spPr>
          <a:xfrm>
            <a:off x="6064875" y="1524925"/>
            <a:ext cx="2244900" cy="5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072B41"/>
                </a:solidFill>
                <a:latin typeface="Raleway"/>
                <a:ea typeface="Raleway"/>
                <a:cs typeface="Raleway"/>
                <a:sym typeface="Raleway"/>
              </a:rPr>
              <a:t>MANAGE</a:t>
            </a:r>
            <a:endParaRPr b="1" sz="1600">
              <a:solidFill>
                <a:srgbClr val="072B41"/>
              </a:solidFill>
              <a:latin typeface="Raleway"/>
              <a:ea typeface="Raleway"/>
              <a:cs typeface="Raleway"/>
              <a:sym typeface="Raleway"/>
            </a:endParaRPr>
          </a:p>
        </p:txBody>
      </p:sp>
      <p:grpSp>
        <p:nvGrpSpPr>
          <p:cNvPr id="411" name="Google Shape;411;p68"/>
          <p:cNvGrpSpPr/>
          <p:nvPr/>
        </p:nvGrpSpPr>
        <p:grpSpPr>
          <a:xfrm>
            <a:off x="1442338" y="2251485"/>
            <a:ext cx="902025" cy="521949"/>
            <a:chOff x="527175" y="2767535"/>
            <a:chExt cx="902025" cy="521949"/>
          </a:xfrm>
        </p:grpSpPr>
        <p:pic>
          <p:nvPicPr>
            <p:cNvPr descr="Image result for laptop icon" id="412" name="Google Shape;412;p68"/>
            <p:cNvPicPr preferRelativeResize="0"/>
            <p:nvPr/>
          </p:nvPicPr>
          <p:blipFill rotWithShape="1">
            <a:blip r:embed="rId8">
              <a:alphaModFix/>
            </a:blip>
            <a:srcRect b="42136" l="0" r="0" t="0"/>
            <a:stretch/>
          </p:blipFill>
          <p:spPr>
            <a:xfrm>
              <a:off x="527175" y="2767535"/>
              <a:ext cx="902025" cy="521949"/>
            </a:xfrm>
            <a:prstGeom prst="rect">
              <a:avLst/>
            </a:prstGeom>
            <a:noFill/>
            <a:ln>
              <a:noFill/>
            </a:ln>
          </p:spPr>
        </p:pic>
        <p:pic>
          <p:nvPicPr>
            <p:cNvPr descr="Image result for team icon" id="413" name="Google Shape;413;p68"/>
            <p:cNvPicPr preferRelativeResize="0"/>
            <p:nvPr/>
          </p:nvPicPr>
          <p:blipFill>
            <a:blip r:embed="rId9">
              <a:alphaModFix/>
            </a:blip>
            <a:stretch>
              <a:fillRect/>
            </a:stretch>
          </p:blipFill>
          <p:spPr>
            <a:xfrm>
              <a:off x="737659" y="2774543"/>
              <a:ext cx="481061" cy="481061"/>
            </a:xfrm>
            <a:prstGeom prst="rect">
              <a:avLst/>
            </a:prstGeom>
            <a:noFill/>
            <a:ln>
              <a:noFill/>
            </a:ln>
          </p:spPr>
        </p:pic>
      </p:grpSp>
      <p:grpSp>
        <p:nvGrpSpPr>
          <p:cNvPr id="414" name="Google Shape;414;p68"/>
          <p:cNvGrpSpPr/>
          <p:nvPr/>
        </p:nvGrpSpPr>
        <p:grpSpPr>
          <a:xfrm>
            <a:off x="1442338" y="2878060"/>
            <a:ext cx="902025" cy="521949"/>
            <a:chOff x="527175" y="2767535"/>
            <a:chExt cx="902025" cy="521949"/>
          </a:xfrm>
        </p:grpSpPr>
        <p:pic>
          <p:nvPicPr>
            <p:cNvPr descr="Image result for laptop icon" id="415" name="Google Shape;415;p68"/>
            <p:cNvPicPr preferRelativeResize="0"/>
            <p:nvPr/>
          </p:nvPicPr>
          <p:blipFill rotWithShape="1">
            <a:blip r:embed="rId8">
              <a:alphaModFix/>
            </a:blip>
            <a:srcRect b="42136" l="0" r="0" t="0"/>
            <a:stretch/>
          </p:blipFill>
          <p:spPr>
            <a:xfrm>
              <a:off x="527175" y="2767535"/>
              <a:ext cx="902025" cy="521949"/>
            </a:xfrm>
            <a:prstGeom prst="rect">
              <a:avLst/>
            </a:prstGeom>
            <a:noFill/>
            <a:ln>
              <a:noFill/>
            </a:ln>
          </p:spPr>
        </p:pic>
        <p:pic>
          <p:nvPicPr>
            <p:cNvPr descr="Image result for team icon" id="416" name="Google Shape;416;p68"/>
            <p:cNvPicPr preferRelativeResize="0"/>
            <p:nvPr/>
          </p:nvPicPr>
          <p:blipFill>
            <a:blip r:embed="rId9">
              <a:alphaModFix/>
            </a:blip>
            <a:stretch>
              <a:fillRect/>
            </a:stretch>
          </p:blipFill>
          <p:spPr>
            <a:xfrm>
              <a:off x="737659" y="2774543"/>
              <a:ext cx="481061" cy="481061"/>
            </a:xfrm>
            <a:prstGeom prst="rect">
              <a:avLst/>
            </a:prstGeom>
            <a:noFill/>
            <a:ln>
              <a:noFill/>
            </a:ln>
          </p:spPr>
        </p:pic>
      </p:grpSp>
      <p:grpSp>
        <p:nvGrpSpPr>
          <p:cNvPr id="417" name="Google Shape;417;p68"/>
          <p:cNvGrpSpPr/>
          <p:nvPr/>
        </p:nvGrpSpPr>
        <p:grpSpPr>
          <a:xfrm>
            <a:off x="1442338" y="3504635"/>
            <a:ext cx="902025" cy="521949"/>
            <a:chOff x="527175" y="2767535"/>
            <a:chExt cx="902025" cy="521949"/>
          </a:xfrm>
        </p:grpSpPr>
        <p:pic>
          <p:nvPicPr>
            <p:cNvPr descr="Image result for laptop icon" id="418" name="Google Shape;418;p68"/>
            <p:cNvPicPr preferRelativeResize="0"/>
            <p:nvPr/>
          </p:nvPicPr>
          <p:blipFill rotWithShape="1">
            <a:blip r:embed="rId8">
              <a:alphaModFix/>
            </a:blip>
            <a:srcRect b="42136" l="0" r="0" t="0"/>
            <a:stretch/>
          </p:blipFill>
          <p:spPr>
            <a:xfrm>
              <a:off x="527175" y="2767535"/>
              <a:ext cx="902025" cy="521949"/>
            </a:xfrm>
            <a:prstGeom prst="rect">
              <a:avLst/>
            </a:prstGeom>
            <a:noFill/>
            <a:ln>
              <a:noFill/>
            </a:ln>
          </p:spPr>
        </p:pic>
        <p:pic>
          <p:nvPicPr>
            <p:cNvPr descr="Image result for team icon" id="419" name="Google Shape;419;p68"/>
            <p:cNvPicPr preferRelativeResize="0"/>
            <p:nvPr/>
          </p:nvPicPr>
          <p:blipFill>
            <a:blip r:embed="rId9">
              <a:alphaModFix/>
            </a:blip>
            <a:stretch>
              <a:fillRect/>
            </a:stretch>
          </p:blipFill>
          <p:spPr>
            <a:xfrm>
              <a:off x="737659" y="2774543"/>
              <a:ext cx="481061" cy="481061"/>
            </a:xfrm>
            <a:prstGeom prst="rect">
              <a:avLst/>
            </a:prstGeom>
            <a:noFill/>
            <a:ln>
              <a:noFill/>
            </a:ln>
          </p:spPr>
        </p:pic>
      </p:grpSp>
      <p:pic>
        <p:nvPicPr>
          <p:cNvPr id="420" name="Google Shape;420;p68"/>
          <p:cNvPicPr preferRelativeResize="0"/>
          <p:nvPr/>
        </p:nvPicPr>
        <p:blipFill>
          <a:blip r:embed="rId10">
            <a:alphaModFix/>
          </a:blip>
          <a:stretch>
            <a:fillRect/>
          </a:stretch>
        </p:blipFill>
        <p:spPr>
          <a:xfrm>
            <a:off x="1001888" y="2514248"/>
            <a:ext cx="198233" cy="198236"/>
          </a:xfrm>
          <a:prstGeom prst="rect">
            <a:avLst/>
          </a:prstGeom>
          <a:noFill/>
          <a:ln>
            <a:noFill/>
          </a:ln>
        </p:spPr>
      </p:pic>
      <p:pic>
        <p:nvPicPr>
          <p:cNvPr id="421" name="Google Shape;421;p68"/>
          <p:cNvPicPr preferRelativeResize="0"/>
          <p:nvPr/>
        </p:nvPicPr>
        <p:blipFill>
          <a:blip r:embed="rId11">
            <a:alphaModFix/>
          </a:blip>
          <a:stretch>
            <a:fillRect/>
          </a:stretch>
        </p:blipFill>
        <p:spPr>
          <a:xfrm>
            <a:off x="1001396" y="3576976"/>
            <a:ext cx="199230" cy="198236"/>
          </a:xfrm>
          <a:prstGeom prst="rect">
            <a:avLst/>
          </a:prstGeom>
          <a:noFill/>
          <a:ln>
            <a:noFill/>
          </a:ln>
        </p:spPr>
      </p:pic>
      <p:sp>
        <p:nvSpPr>
          <p:cNvPr id="422" name="Google Shape;422;p68"/>
          <p:cNvSpPr/>
          <p:nvPr/>
        </p:nvSpPr>
        <p:spPr>
          <a:xfrm>
            <a:off x="6492025" y="2995872"/>
            <a:ext cx="1222500" cy="908100"/>
          </a:xfrm>
          <a:prstGeom prst="rect">
            <a:avLst/>
          </a:prstGeom>
          <a:solidFill>
            <a:srgbClr val="D9EAD3">
              <a:alpha val="31920"/>
            </a:srgbClr>
          </a:solidFill>
          <a:ln cap="flat" cmpd="sng" w="28575">
            <a:solidFill>
              <a:srgbClr val="87B09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68"/>
          <p:cNvPicPr preferRelativeResize="0"/>
          <p:nvPr/>
        </p:nvPicPr>
        <p:blipFill>
          <a:blip r:embed="rId12">
            <a:alphaModFix/>
          </a:blip>
          <a:stretch>
            <a:fillRect/>
          </a:stretch>
        </p:blipFill>
        <p:spPr>
          <a:xfrm>
            <a:off x="6571375" y="2396949"/>
            <a:ext cx="1063802" cy="460195"/>
          </a:xfrm>
          <a:prstGeom prst="rect">
            <a:avLst/>
          </a:prstGeom>
          <a:noFill/>
          <a:ln>
            <a:noFill/>
          </a:ln>
        </p:spPr>
      </p:pic>
      <p:pic>
        <p:nvPicPr>
          <p:cNvPr descr="Image result for network icon" id="424" name="Google Shape;424;p68"/>
          <p:cNvPicPr preferRelativeResize="0"/>
          <p:nvPr/>
        </p:nvPicPr>
        <p:blipFill>
          <a:blip r:embed="rId13">
            <a:alphaModFix/>
          </a:blip>
          <a:stretch>
            <a:fillRect/>
          </a:stretch>
        </p:blipFill>
        <p:spPr>
          <a:xfrm>
            <a:off x="6849512" y="3039960"/>
            <a:ext cx="507524" cy="507524"/>
          </a:xfrm>
          <a:prstGeom prst="rect">
            <a:avLst/>
          </a:prstGeom>
          <a:noFill/>
          <a:ln>
            <a:noFill/>
          </a:ln>
        </p:spPr>
      </p:pic>
      <p:sp>
        <p:nvSpPr>
          <p:cNvPr id="425" name="Google Shape;425;p68"/>
          <p:cNvSpPr txBox="1"/>
          <p:nvPr/>
        </p:nvSpPr>
        <p:spPr>
          <a:xfrm>
            <a:off x="6648175" y="3475885"/>
            <a:ext cx="902100" cy="3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aleway"/>
                <a:ea typeface="Raleway"/>
                <a:cs typeface="Raleway"/>
                <a:sym typeface="Raleway"/>
              </a:rPr>
              <a:t>Ring Supervisor</a:t>
            </a:r>
            <a:endParaRPr b="1" sz="1000">
              <a:latin typeface="Raleway"/>
              <a:ea typeface="Raleway"/>
              <a:cs typeface="Raleway"/>
              <a:sym typeface="Raleway"/>
            </a:endParaRPr>
          </a:p>
        </p:txBody>
      </p:sp>
      <p:sp>
        <p:nvSpPr>
          <p:cNvPr id="426" name="Google Shape;426;p68"/>
          <p:cNvSpPr/>
          <p:nvPr/>
        </p:nvSpPr>
        <p:spPr>
          <a:xfrm>
            <a:off x="5256667" y="2214750"/>
            <a:ext cx="277800" cy="1871400"/>
          </a:xfrm>
          <a:prstGeom prst="rightBracket">
            <a:avLst>
              <a:gd fmla="val 0" name="adj"/>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8"/>
          <p:cNvSpPr/>
          <p:nvPr/>
        </p:nvSpPr>
        <p:spPr>
          <a:xfrm rot="10800000">
            <a:off x="6255967" y="2214750"/>
            <a:ext cx="277800" cy="1871400"/>
          </a:xfrm>
          <a:prstGeom prst="rightBracket">
            <a:avLst>
              <a:gd fmla="val 0" name="adj"/>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68"/>
          <p:cNvCxnSpPr>
            <a:endCxn id="427" idx="2"/>
          </p:cNvCxnSpPr>
          <p:nvPr/>
        </p:nvCxnSpPr>
        <p:spPr>
          <a:xfrm>
            <a:off x="5534467" y="3150450"/>
            <a:ext cx="721500" cy="0"/>
          </a:xfrm>
          <a:prstGeom prst="straightConnector1">
            <a:avLst/>
          </a:prstGeom>
          <a:noFill/>
          <a:ln cap="flat" cmpd="sng" w="28575">
            <a:solidFill>
              <a:srgbClr val="072B41"/>
            </a:solidFill>
            <a:prstDash val="solid"/>
            <a:round/>
            <a:headEnd len="med" w="med" type="triangle"/>
            <a:tailEnd len="med" w="med" type="triangle"/>
          </a:ln>
        </p:spPr>
      </p:cxnSp>
      <p:sp>
        <p:nvSpPr>
          <p:cNvPr id="429" name="Google Shape;429;p68"/>
          <p:cNvSpPr txBox="1"/>
          <p:nvPr/>
        </p:nvSpPr>
        <p:spPr>
          <a:xfrm>
            <a:off x="683450" y="4357600"/>
            <a:ext cx="2624700" cy="4158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Platform-Independent Build</a:t>
            </a:r>
            <a:endParaRPr>
              <a:solidFill>
                <a:srgbClr val="072B41"/>
              </a:solidFill>
              <a:latin typeface="Raleway"/>
              <a:ea typeface="Raleway"/>
              <a:cs typeface="Raleway"/>
              <a:sym typeface="Raleway"/>
            </a:endParaRPr>
          </a:p>
        </p:txBody>
      </p:sp>
      <p:sp>
        <p:nvSpPr>
          <p:cNvPr id="430" name="Google Shape;430;p68"/>
          <p:cNvSpPr txBox="1"/>
          <p:nvPr/>
        </p:nvSpPr>
        <p:spPr>
          <a:xfrm>
            <a:off x="3308150" y="4357600"/>
            <a:ext cx="932400" cy="4158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Export</a:t>
            </a:r>
            <a:endParaRPr>
              <a:solidFill>
                <a:srgbClr val="072B41"/>
              </a:solidFill>
              <a:latin typeface="Raleway"/>
              <a:ea typeface="Raleway"/>
              <a:cs typeface="Raleway"/>
              <a:sym typeface="Raleway"/>
            </a:endParaRPr>
          </a:p>
        </p:txBody>
      </p:sp>
      <p:sp>
        <p:nvSpPr>
          <p:cNvPr id="431" name="Google Shape;431;p68"/>
          <p:cNvSpPr txBox="1"/>
          <p:nvPr/>
        </p:nvSpPr>
        <p:spPr>
          <a:xfrm>
            <a:off x="4240550" y="4357600"/>
            <a:ext cx="2624700" cy="4158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72B41"/>
                </a:solidFill>
                <a:latin typeface="Raleway"/>
                <a:ea typeface="Raleway"/>
                <a:cs typeface="Raleway"/>
                <a:sym typeface="Raleway"/>
              </a:rPr>
              <a:t>Platform-Dependent Deploy</a:t>
            </a:r>
            <a:endParaRPr>
              <a:solidFill>
                <a:srgbClr val="072B41"/>
              </a:solidFill>
              <a:latin typeface="Raleway"/>
              <a:ea typeface="Raleway"/>
              <a:cs typeface="Raleway"/>
              <a:sym typeface="Raleway"/>
            </a:endParaRPr>
          </a:p>
        </p:txBody>
      </p:sp>
      <p:pic>
        <p:nvPicPr>
          <p:cNvPr id="432" name="Google Shape;432;p68"/>
          <p:cNvPicPr preferRelativeResize="0"/>
          <p:nvPr/>
        </p:nvPicPr>
        <p:blipFill>
          <a:blip r:embed="rId14">
            <a:alphaModFix/>
          </a:blip>
          <a:stretch>
            <a:fillRect/>
          </a:stretch>
        </p:blipFill>
        <p:spPr>
          <a:xfrm>
            <a:off x="758113" y="2801825"/>
            <a:ext cx="685800" cy="685800"/>
          </a:xfrm>
          <a:prstGeom prst="rect">
            <a:avLst/>
          </a:prstGeom>
          <a:noFill/>
          <a:ln>
            <a:noFill/>
          </a:ln>
        </p:spPr>
      </p:pic>
      <p:pic>
        <p:nvPicPr>
          <p:cNvPr id="433" name="Google Shape;433;p68"/>
          <p:cNvPicPr preferRelativeResize="0"/>
          <p:nvPr/>
        </p:nvPicPr>
        <p:blipFill>
          <a:blip r:embed="rId14">
            <a:alphaModFix/>
          </a:blip>
          <a:stretch>
            <a:fillRect/>
          </a:stretch>
        </p:blipFill>
        <p:spPr>
          <a:xfrm>
            <a:off x="7559369" y="3711525"/>
            <a:ext cx="383975" cy="383975"/>
          </a:xfrm>
          <a:prstGeom prst="rect">
            <a:avLst/>
          </a:prstGeom>
          <a:noFill/>
          <a:ln>
            <a:noFill/>
          </a:ln>
        </p:spPr>
      </p:pic>
      <p:pic>
        <p:nvPicPr>
          <p:cNvPr id="434" name="Google Shape;434;p68"/>
          <p:cNvPicPr preferRelativeResize="0"/>
          <p:nvPr/>
        </p:nvPicPr>
        <p:blipFill>
          <a:blip r:embed="rId15">
            <a:alphaModFix/>
          </a:blip>
          <a:stretch>
            <a:fillRect/>
          </a:stretch>
        </p:blipFill>
        <p:spPr>
          <a:xfrm>
            <a:off x="843773" y="3089300"/>
            <a:ext cx="507525" cy="110853"/>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9"/>
          <p:cNvSpPr/>
          <p:nvPr/>
        </p:nvSpPr>
        <p:spPr>
          <a:xfrm flipH="1" rot="10800000">
            <a:off x="5246262" y="1083812"/>
            <a:ext cx="2478350" cy="1890439"/>
          </a:xfrm>
          <a:prstGeom prst="flowChartExtra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440" name="Google Shape;440;p6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b="1" lang="en-US">
                <a:solidFill>
                  <a:srgbClr val="072B41"/>
                </a:solidFill>
              </a:rPr>
              <a:t>How does it work?</a:t>
            </a:r>
            <a:endParaRPr b="1">
              <a:solidFill>
                <a:srgbClr val="072B41"/>
              </a:solidFill>
            </a:endParaRPr>
          </a:p>
        </p:txBody>
      </p:sp>
      <p:sp>
        <p:nvSpPr>
          <p:cNvPr id="441" name="Google Shape;441;p69"/>
          <p:cNvSpPr txBox="1"/>
          <p:nvPr>
            <p:ph idx="1" type="body"/>
          </p:nvPr>
        </p:nvSpPr>
        <p:spPr>
          <a:xfrm>
            <a:off x="381000" y="3149475"/>
            <a:ext cx="3788100" cy="1354200"/>
          </a:xfrm>
          <a:prstGeom prst="rect">
            <a:avLst/>
          </a:prstGeom>
        </p:spPr>
        <p:txBody>
          <a:bodyPr anchorCtr="0" anchor="t" bIns="68575" lIns="68575" spcFirstLastPara="1" rIns="68575" wrap="square" tIns="68575">
            <a:noAutofit/>
          </a:bodyPr>
          <a:lstStyle/>
          <a:p>
            <a:pPr indent="-196850" lvl="0" marL="292100" rtl="0" algn="l">
              <a:spcBef>
                <a:spcPts val="500"/>
              </a:spcBef>
              <a:spcAft>
                <a:spcPts val="0"/>
              </a:spcAft>
              <a:buClr>
                <a:srgbClr val="F18B21"/>
              </a:buClr>
              <a:buSzPts val="700"/>
              <a:buFont typeface="Raleway"/>
              <a:buChar char="●"/>
            </a:pPr>
            <a:r>
              <a:rPr lang="en-US" sz="1400">
                <a:solidFill>
                  <a:srgbClr val="072B41"/>
                </a:solidFill>
              </a:rPr>
              <a:t>All of the problems shown previously are a result of this pattern: building up from the operating system. </a:t>
            </a:r>
            <a:endParaRPr sz="1400">
              <a:solidFill>
                <a:srgbClr val="072B41"/>
              </a:solidFill>
            </a:endParaRPr>
          </a:p>
          <a:p>
            <a:pPr indent="-196850" lvl="0" marL="292100" rtl="0" algn="l">
              <a:spcBef>
                <a:spcPts val="1000"/>
              </a:spcBef>
              <a:spcAft>
                <a:spcPts val="1000"/>
              </a:spcAft>
              <a:buClr>
                <a:srgbClr val="F18B21"/>
              </a:buClr>
              <a:buSzPts val="700"/>
              <a:buFont typeface="Raleway"/>
              <a:buChar char="●"/>
            </a:pPr>
            <a:r>
              <a:rPr lang="en-US" sz="1400">
                <a:solidFill>
                  <a:srgbClr val="072B41"/>
                </a:solidFill>
              </a:rPr>
              <a:t>The entire triangle becomes the artifact you carry around with you now and in the future (including sometimes the VM and the server!)</a:t>
            </a:r>
            <a:endParaRPr sz="1400">
              <a:solidFill>
                <a:srgbClr val="072B41"/>
              </a:solidFill>
            </a:endParaRPr>
          </a:p>
        </p:txBody>
      </p:sp>
      <p:grpSp>
        <p:nvGrpSpPr>
          <p:cNvPr id="442" name="Google Shape;442;p69"/>
          <p:cNvGrpSpPr/>
          <p:nvPr/>
        </p:nvGrpSpPr>
        <p:grpSpPr>
          <a:xfrm>
            <a:off x="835575" y="1083825"/>
            <a:ext cx="2478350" cy="1890425"/>
            <a:chOff x="4803450" y="1411300"/>
            <a:chExt cx="2478350" cy="1890425"/>
          </a:xfrm>
        </p:grpSpPr>
        <p:sp>
          <p:nvSpPr>
            <p:cNvPr id="443" name="Google Shape;443;p69"/>
            <p:cNvSpPr/>
            <p:nvPr/>
          </p:nvSpPr>
          <p:spPr>
            <a:xfrm>
              <a:off x="4803450" y="1411300"/>
              <a:ext cx="2478350" cy="1890425"/>
            </a:xfrm>
            <a:prstGeom prst="flowChartExtra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Raleway"/>
                <a:ea typeface="Raleway"/>
                <a:cs typeface="Raleway"/>
                <a:sym typeface="Raleway"/>
              </a:endParaRPr>
            </a:p>
          </p:txBody>
        </p:sp>
        <p:sp>
          <p:nvSpPr>
            <p:cNvPr id="444" name="Google Shape;444;p69"/>
            <p:cNvSpPr/>
            <p:nvPr/>
          </p:nvSpPr>
          <p:spPr>
            <a:xfrm>
              <a:off x="5143018" y="1436655"/>
              <a:ext cx="1794000" cy="13431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Raleway"/>
                <a:ea typeface="Raleway"/>
                <a:cs typeface="Raleway"/>
                <a:sym typeface="Raleway"/>
              </a:endParaRPr>
            </a:p>
          </p:txBody>
        </p:sp>
        <p:sp>
          <p:nvSpPr>
            <p:cNvPr id="445" name="Google Shape;445;p69"/>
            <p:cNvSpPr/>
            <p:nvPr/>
          </p:nvSpPr>
          <p:spPr>
            <a:xfrm>
              <a:off x="5487661" y="1411300"/>
              <a:ext cx="1115100" cy="8514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Raleway"/>
                <a:ea typeface="Raleway"/>
                <a:cs typeface="Raleway"/>
                <a:sym typeface="Raleway"/>
              </a:endParaRPr>
            </a:p>
          </p:txBody>
        </p:sp>
        <p:sp>
          <p:nvSpPr>
            <p:cNvPr id="446" name="Google Shape;446;p69"/>
            <p:cNvSpPr txBox="1"/>
            <p:nvPr/>
          </p:nvSpPr>
          <p:spPr>
            <a:xfrm>
              <a:off x="5718328" y="2404693"/>
              <a:ext cx="6537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aleway"/>
                  <a:ea typeface="Raleway"/>
                  <a:cs typeface="Raleway"/>
                  <a:sym typeface="Raleway"/>
                </a:rPr>
                <a:t>Libraries</a:t>
              </a:r>
              <a:endParaRPr sz="800">
                <a:solidFill>
                  <a:srgbClr val="FFFFFF"/>
                </a:solidFill>
                <a:latin typeface="Raleway"/>
                <a:ea typeface="Raleway"/>
                <a:cs typeface="Raleway"/>
                <a:sym typeface="Raleway"/>
              </a:endParaRPr>
            </a:p>
          </p:txBody>
        </p:sp>
        <p:sp>
          <p:nvSpPr>
            <p:cNvPr id="447" name="Google Shape;447;p69"/>
            <p:cNvSpPr txBox="1"/>
            <p:nvPr/>
          </p:nvSpPr>
          <p:spPr>
            <a:xfrm>
              <a:off x="5487726" y="2893447"/>
              <a:ext cx="11151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aleway"/>
                  <a:ea typeface="Raleway"/>
                  <a:cs typeface="Raleway"/>
                  <a:sym typeface="Raleway"/>
                </a:rPr>
                <a:t>Operating System</a:t>
              </a:r>
              <a:endParaRPr sz="800">
                <a:solidFill>
                  <a:srgbClr val="FFFFFF"/>
                </a:solidFill>
                <a:latin typeface="Raleway"/>
                <a:ea typeface="Raleway"/>
                <a:cs typeface="Raleway"/>
                <a:sym typeface="Raleway"/>
              </a:endParaRPr>
            </a:p>
          </p:txBody>
        </p:sp>
        <p:sp>
          <p:nvSpPr>
            <p:cNvPr id="448" name="Google Shape;448;p69"/>
            <p:cNvSpPr txBox="1"/>
            <p:nvPr/>
          </p:nvSpPr>
          <p:spPr>
            <a:xfrm>
              <a:off x="5639758" y="1867831"/>
              <a:ext cx="8058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aleway"/>
                  <a:ea typeface="Raleway"/>
                  <a:cs typeface="Raleway"/>
                  <a:sym typeface="Raleway"/>
                </a:rPr>
                <a:t>Application</a:t>
              </a:r>
              <a:endParaRPr sz="800">
                <a:solidFill>
                  <a:srgbClr val="FFFFFF"/>
                </a:solidFill>
                <a:latin typeface="Raleway"/>
                <a:ea typeface="Raleway"/>
                <a:cs typeface="Raleway"/>
                <a:sym typeface="Raleway"/>
              </a:endParaRPr>
            </a:p>
          </p:txBody>
        </p:sp>
        <p:sp>
          <p:nvSpPr>
            <p:cNvPr id="449" name="Google Shape;449;p69"/>
            <p:cNvSpPr/>
            <p:nvPr/>
          </p:nvSpPr>
          <p:spPr>
            <a:xfrm>
              <a:off x="5487726" y="2131123"/>
              <a:ext cx="1115100" cy="131700"/>
            </a:xfrm>
            <a:prstGeom prst="trapezoid">
              <a:avLst>
                <a:gd fmla="val 69243"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aleway"/>
                <a:ea typeface="Raleway"/>
                <a:cs typeface="Raleway"/>
                <a:sym typeface="Raleway"/>
              </a:endParaRPr>
            </a:p>
          </p:txBody>
        </p:sp>
      </p:grpSp>
      <p:cxnSp>
        <p:nvCxnSpPr>
          <p:cNvPr id="450" name="Google Shape;450;p69"/>
          <p:cNvCxnSpPr/>
          <p:nvPr/>
        </p:nvCxnSpPr>
        <p:spPr>
          <a:xfrm rot="10800000">
            <a:off x="7864788" y="1076725"/>
            <a:ext cx="0" cy="1909200"/>
          </a:xfrm>
          <a:prstGeom prst="straightConnector1">
            <a:avLst/>
          </a:prstGeom>
          <a:noFill/>
          <a:ln cap="flat" cmpd="sng" w="28575">
            <a:solidFill>
              <a:schemeClr val="accent2"/>
            </a:solidFill>
            <a:prstDash val="solid"/>
            <a:round/>
            <a:headEnd len="med" w="med" type="triangle"/>
            <a:tailEnd len="med" w="med" type="none"/>
          </a:ln>
        </p:spPr>
      </p:cxnSp>
      <p:sp>
        <p:nvSpPr>
          <p:cNvPr id="451" name="Google Shape;451;p69"/>
          <p:cNvSpPr txBox="1"/>
          <p:nvPr/>
        </p:nvSpPr>
        <p:spPr>
          <a:xfrm>
            <a:off x="5976011" y="1717350"/>
            <a:ext cx="10188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solidFill>
                  <a:srgbClr val="FFFFFF"/>
                </a:solidFill>
                <a:latin typeface="Raleway"/>
                <a:ea typeface="Raleway"/>
                <a:cs typeface="Raleway"/>
                <a:sym typeface="Raleway"/>
              </a:rPr>
              <a:t>Application &amp;</a:t>
            </a:r>
            <a:endParaRPr sz="900">
              <a:solidFill>
                <a:srgbClr val="FFFFFF"/>
              </a:solidFill>
              <a:latin typeface="Raleway"/>
              <a:ea typeface="Raleway"/>
              <a:cs typeface="Raleway"/>
              <a:sym typeface="Raleway"/>
            </a:endParaRPr>
          </a:p>
          <a:p>
            <a:pPr indent="0" lvl="0" marL="0" rtl="0" algn="ctr">
              <a:spcBef>
                <a:spcPts val="0"/>
              </a:spcBef>
              <a:spcAft>
                <a:spcPts val="0"/>
              </a:spcAft>
              <a:buNone/>
            </a:pPr>
            <a:r>
              <a:rPr lang="en-US" sz="900">
                <a:solidFill>
                  <a:srgbClr val="FFFFFF"/>
                </a:solidFill>
                <a:latin typeface="Raleway"/>
                <a:ea typeface="Raleway"/>
                <a:cs typeface="Raleway"/>
                <a:sym typeface="Raleway"/>
              </a:rPr>
              <a:t>Libraries</a:t>
            </a:r>
            <a:endParaRPr sz="900">
              <a:solidFill>
                <a:srgbClr val="FFFFFF"/>
              </a:solidFill>
              <a:latin typeface="Raleway"/>
              <a:ea typeface="Raleway"/>
              <a:cs typeface="Raleway"/>
              <a:sym typeface="Raleway"/>
            </a:endParaRPr>
          </a:p>
        </p:txBody>
      </p:sp>
      <p:sp>
        <p:nvSpPr>
          <p:cNvPr id="452" name="Google Shape;452;p69"/>
          <p:cNvSpPr txBox="1"/>
          <p:nvPr>
            <p:ph idx="1" type="body"/>
          </p:nvPr>
        </p:nvSpPr>
        <p:spPr>
          <a:xfrm>
            <a:off x="4795575" y="3149475"/>
            <a:ext cx="3828300" cy="1354200"/>
          </a:xfrm>
          <a:prstGeom prst="rect">
            <a:avLst/>
          </a:prstGeom>
        </p:spPr>
        <p:txBody>
          <a:bodyPr anchorCtr="0" anchor="t" bIns="68575" lIns="68575" spcFirstLastPara="1" rIns="68575" wrap="square" tIns="68575">
            <a:noAutofit/>
          </a:bodyPr>
          <a:lstStyle/>
          <a:p>
            <a:pPr indent="-196850" lvl="0" marL="292100" rtl="0" algn="l">
              <a:spcBef>
                <a:spcPts val="500"/>
              </a:spcBef>
              <a:spcAft>
                <a:spcPts val="0"/>
              </a:spcAft>
              <a:buClr>
                <a:srgbClr val="F18B21"/>
              </a:buClr>
              <a:buSzPts val="700"/>
              <a:buFont typeface="Raleway"/>
              <a:buChar char="●"/>
            </a:pPr>
            <a:r>
              <a:rPr lang="en-US" sz="1400">
                <a:solidFill>
                  <a:srgbClr val="072B41"/>
                </a:solidFill>
              </a:rPr>
              <a:t>Habitat builds from the application down</a:t>
            </a:r>
            <a:endParaRPr sz="1400">
              <a:solidFill>
                <a:srgbClr val="072B41"/>
              </a:solidFill>
            </a:endParaRPr>
          </a:p>
          <a:p>
            <a:pPr indent="-196850" lvl="0" marL="292100" rtl="0" algn="l">
              <a:spcBef>
                <a:spcPts val="1000"/>
              </a:spcBef>
              <a:spcAft>
                <a:spcPts val="0"/>
              </a:spcAft>
              <a:buClr>
                <a:srgbClr val="F18B21"/>
              </a:buClr>
              <a:buSzPts val="700"/>
              <a:buFont typeface="Raleway"/>
              <a:buChar char="●"/>
            </a:pPr>
            <a:r>
              <a:rPr lang="en-US" sz="1400">
                <a:solidFill>
                  <a:srgbClr val="072B41"/>
                </a:solidFill>
              </a:rPr>
              <a:t>Embedded supervisor as management interface</a:t>
            </a:r>
            <a:endParaRPr sz="1400">
              <a:solidFill>
                <a:srgbClr val="072B41"/>
              </a:solidFill>
            </a:endParaRPr>
          </a:p>
          <a:p>
            <a:pPr indent="-196850" lvl="0" marL="292100" rtl="0" algn="l">
              <a:spcBef>
                <a:spcPts val="1000"/>
              </a:spcBef>
              <a:spcAft>
                <a:spcPts val="1000"/>
              </a:spcAft>
              <a:buClr>
                <a:srgbClr val="F18B21"/>
              </a:buClr>
              <a:buSzPts val="700"/>
              <a:buFont typeface="Raleway"/>
              <a:buChar char="●"/>
            </a:pPr>
            <a:r>
              <a:rPr lang="en-US" sz="1400">
                <a:solidFill>
                  <a:srgbClr val="072B41"/>
                </a:solidFill>
              </a:rPr>
              <a:t>Builds have strict dependency version control</a:t>
            </a:r>
            <a:endParaRPr sz="1400">
              <a:solidFill>
                <a:srgbClr val="072B41"/>
              </a:solidFill>
            </a:endParaRPr>
          </a:p>
        </p:txBody>
      </p:sp>
      <p:cxnSp>
        <p:nvCxnSpPr>
          <p:cNvPr id="453" name="Google Shape;453;p69"/>
          <p:cNvCxnSpPr/>
          <p:nvPr/>
        </p:nvCxnSpPr>
        <p:spPr>
          <a:xfrm rot="10800000">
            <a:off x="3395488" y="1076725"/>
            <a:ext cx="0" cy="1909200"/>
          </a:xfrm>
          <a:prstGeom prst="straightConnector1">
            <a:avLst/>
          </a:prstGeom>
          <a:noFill/>
          <a:ln cap="flat" cmpd="sng" w="28575">
            <a:solidFill>
              <a:schemeClr val="accent2"/>
            </a:solidFill>
            <a:prstDash val="solid"/>
            <a:round/>
            <a:headEnd len="med" w="med" type="none"/>
            <a:tailEnd len="med" w="med" type="triangle"/>
          </a:ln>
        </p:spPr>
      </p:cxnSp>
      <p:sp>
        <p:nvSpPr>
          <p:cNvPr id="454" name="Google Shape;454;p69"/>
          <p:cNvSpPr txBox="1"/>
          <p:nvPr/>
        </p:nvSpPr>
        <p:spPr>
          <a:xfrm>
            <a:off x="1443000" y="1762650"/>
            <a:ext cx="1263600" cy="2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Raleway"/>
                <a:ea typeface="Raleway"/>
                <a:cs typeface="Raleway"/>
                <a:sym typeface="Raleway"/>
              </a:rPr>
              <a:t>Application Libraries</a:t>
            </a:r>
            <a:endParaRPr sz="700">
              <a:solidFill>
                <a:schemeClr val="lt1"/>
              </a:solidFill>
              <a:latin typeface="Raleway"/>
              <a:ea typeface="Raleway"/>
              <a:cs typeface="Raleway"/>
              <a:sym typeface="Raleway"/>
            </a:endParaRPr>
          </a:p>
        </p:txBody>
      </p:sp>
      <p:sp>
        <p:nvSpPr>
          <p:cNvPr id="455" name="Google Shape;455;p69"/>
          <p:cNvSpPr/>
          <p:nvPr/>
        </p:nvSpPr>
        <p:spPr>
          <a:xfrm rot="-10798202">
            <a:off x="6198596" y="2535970"/>
            <a:ext cx="573600" cy="438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Raleway"/>
              <a:ea typeface="Raleway"/>
              <a:cs typeface="Raleway"/>
              <a:sym typeface="Raleway"/>
            </a:endParaRPr>
          </a:p>
        </p:txBody>
      </p:sp>
      <p:sp>
        <p:nvSpPr>
          <p:cNvPr id="456" name="Google Shape;456;p69"/>
          <p:cNvSpPr txBox="1"/>
          <p:nvPr/>
        </p:nvSpPr>
        <p:spPr>
          <a:xfrm>
            <a:off x="6286275" y="2539425"/>
            <a:ext cx="3984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
                <a:solidFill>
                  <a:srgbClr val="FFFFFF"/>
                </a:solidFill>
                <a:latin typeface="Raleway"/>
                <a:ea typeface="Raleway"/>
                <a:cs typeface="Raleway"/>
                <a:sym typeface="Raleway"/>
              </a:rPr>
              <a:t>OS</a:t>
            </a:r>
            <a:endParaRPr sz="800">
              <a:solidFill>
                <a:srgbClr val="FFFFFF"/>
              </a:solidFill>
              <a:latin typeface="Raleway"/>
              <a:ea typeface="Raleway"/>
              <a:cs typeface="Raleway"/>
              <a:sym typeface="Raleway"/>
            </a:endParaRPr>
          </a:p>
        </p:txBody>
      </p:sp>
      <p:pic>
        <p:nvPicPr>
          <p:cNvPr id="457" name="Google Shape;457;p69"/>
          <p:cNvPicPr preferRelativeResize="0"/>
          <p:nvPr/>
        </p:nvPicPr>
        <p:blipFill>
          <a:blip r:embed="rId3">
            <a:alphaModFix/>
          </a:blip>
          <a:stretch>
            <a:fillRect/>
          </a:stretch>
        </p:blipFill>
        <p:spPr>
          <a:xfrm>
            <a:off x="5706664" y="1290450"/>
            <a:ext cx="1557620" cy="34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grpSp>
        <p:nvGrpSpPr>
          <p:cNvPr id="462" name="Google Shape;462;p70"/>
          <p:cNvGrpSpPr/>
          <p:nvPr/>
        </p:nvGrpSpPr>
        <p:grpSpPr>
          <a:xfrm>
            <a:off x="6355894" y="3529349"/>
            <a:ext cx="811859" cy="284465"/>
            <a:chOff x="7434694" y="3166711"/>
            <a:chExt cx="811859" cy="284465"/>
          </a:xfrm>
        </p:grpSpPr>
        <p:sp>
          <p:nvSpPr>
            <p:cNvPr id="463" name="Google Shape;463;p70"/>
            <p:cNvSpPr/>
            <p:nvPr/>
          </p:nvSpPr>
          <p:spPr>
            <a:xfrm>
              <a:off x="7434694" y="3309576"/>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464" name="Google Shape;464;p70"/>
            <p:cNvSpPr/>
            <p:nvPr/>
          </p:nvSpPr>
          <p:spPr>
            <a:xfrm>
              <a:off x="7434694" y="3168026"/>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sp>
          <p:nvSpPr>
            <p:cNvPr id="465" name="Google Shape;465;p70"/>
            <p:cNvSpPr/>
            <p:nvPr/>
          </p:nvSpPr>
          <p:spPr>
            <a:xfrm>
              <a:off x="7434753" y="3166711"/>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70"/>
            <p:cNvCxnSpPr>
              <a:stCxn id="465" idx="1"/>
              <a:endCxn id="465" idx="3"/>
            </p:cNvCxnSpPr>
            <p:nvPr/>
          </p:nvCxnSpPr>
          <p:spPr>
            <a:xfrm>
              <a:off x="7434753" y="3308311"/>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467" name="Google Shape;467;p70"/>
          <p:cNvGrpSpPr/>
          <p:nvPr/>
        </p:nvGrpSpPr>
        <p:grpSpPr>
          <a:xfrm>
            <a:off x="6355894" y="3891111"/>
            <a:ext cx="811859" cy="284465"/>
            <a:chOff x="7434694" y="3166711"/>
            <a:chExt cx="811859" cy="284465"/>
          </a:xfrm>
        </p:grpSpPr>
        <p:sp>
          <p:nvSpPr>
            <p:cNvPr id="468" name="Google Shape;468;p70"/>
            <p:cNvSpPr/>
            <p:nvPr/>
          </p:nvSpPr>
          <p:spPr>
            <a:xfrm>
              <a:off x="7434694" y="3309576"/>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469" name="Google Shape;469;p70"/>
            <p:cNvSpPr/>
            <p:nvPr/>
          </p:nvSpPr>
          <p:spPr>
            <a:xfrm>
              <a:off x="7434694" y="3168026"/>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sp>
          <p:nvSpPr>
            <p:cNvPr id="470" name="Google Shape;470;p70"/>
            <p:cNvSpPr/>
            <p:nvPr/>
          </p:nvSpPr>
          <p:spPr>
            <a:xfrm>
              <a:off x="7434753" y="3166711"/>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70"/>
            <p:cNvCxnSpPr>
              <a:stCxn id="470" idx="1"/>
              <a:endCxn id="470" idx="3"/>
            </p:cNvCxnSpPr>
            <p:nvPr/>
          </p:nvCxnSpPr>
          <p:spPr>
            <a:xfrm>
              <a:off x="7434753" y="3308311"/>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472" name="Google Shape;472;p70"/>
          <p:cNvGrpSpPr/>
          <p:nvPr/>
        </p:nvGrpSpPr>
        <p:grpSpPr>
          <a:xfrm>
            <a:off x="6355894" y="4252036"/>
            <a:ext cx="811859" cy="284465"/>
            <a:chOff x="7434694" y="3166711"/>
            <a:chExt cx="811859" cy="284465"/>
          </a:xfrm>
        </p:grpSpPr>
        <p:sp>
          <p:nvSpPr>
            <p:cNvPr id="473" name="Google Shape;473;p70"/>
            <p:cNvSpPr/>
            <p:nvPr/>
          </p:nvSpPr>
          <p:spPr>
            <a:xfrm>
              <a:off x="7434694" y="3309576"/>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474" name="Google Shape;474;p70"/>
            <p:cNvSpPr/>
            <p:nvPr/>
          </p:nvSpPr>
          <p:spPr>
            <a:xfrm>
              <a:off x="7434694" y="3168026"/>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sp>
          <p:nvSpPr>
            <p:cNvPr id="475" name="Google Shape;475;p70"/>
            <p:cNvSpPr/>
            <p:nvPr/>
          </p:nvSpPr>
          <p:spPr>
            <a:xfrm>
              <a:off x="7434753" y="3166711"/>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70"/>
            <p:cNvCxnSpPr>
              <a:stCxn id="475" idx="1"/>
              <a:endCxn id="475" idx="3"/>
            </p:cNvCxnSpPr>
            <p:nvPr/>
          </p:nvCxnSpPr>
          <p:spPr>
            <a:xfrm>
              <a:off x="7434753" y="3308311"/>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477" name="Google Shape;477;p70"/>
          <p:cNvGrpSpPr/>
          <p:nvPr/>
        </p:nvGrpSpPr>
        <p:grpSpPr>
          <a:xfrm>
            <a:off x="6355894" y="3166711"/>
            <a:ext cx="811859" cy="284465"/>
            <a:chOff x="7434694" y="3166711"/>
            <a:chExt cx="811859" cy="284465"/>
          </a:xfrm>
        </p:grpSpPr>
        <p:sp>
          <p:nvSpPr>
            <p:cNvPr id="478" name="Google Shape;478;p70"/>
            <p:cNvSpPr/>
            <p:nvPr/>
          </p:nvSpPr>
          <p:spPr>
            <a:xfrm>
              <a:off x="7434694" y="3309576"/>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479" name="Google Shape;479;p70"/>
            <p:cNvSpPr/>
            <p:nvPr/>
          </p:nvSpPr>
          <p:spPr>
            <a:xfrm>
              <a:off x="7434694" y="3168026"/>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sp>
          <p:nvSpPr>
            <p:cNvPr id="480" name="Google Shape;480;p70"/>
            <p:cNvSpPr/>
            <p:nvPr/>
          </p:nvSpPr>
          <p:spPr>
            <a:xfrm>
              <a:off x="7434753" y="3166711"/>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70"/>
            <p:cNvCxnSpPr>
              <a:stCxn id="480" idx="1"/>
              <a:endCxn id="480" idx="3"/>
            </p:cNvCxnSpPr>
            <p:nvPr/>
          </p:nvCxnSpPr>
          <p:spPr>
            <a:xfrm>
              <a:off x="7434753" y="3308311"/>
              <a:ext cx="811800" cy="0"/>
            </a:xfrm>
            <a:prstGeom prst="straightConnector1">
              <a:avLst/>
            </a:prstGeom>
            <a:noFill/>
            <a:ln cap="flat" cmpd="sng" w="9525">
              <a:solidFill>
                <a:schemeClr val="lt1"/>
              </a:solidFill>
              <a:prstDash val="solid"/>
              <a:round/>
              <a:headEnd len="med" w="med" type="none"/>
              <a:tailEnd len="med" w="med" type="none"/>
            </a:ln>
          </p:spPr>
        </p:cxnSp>
      </p:grpSp>
      <p:sp>
        <p:nvSpPr>
          <p:cNvPr id="482" name="Google Shape;482;p70"/>
          <p:cNvSpPr/>
          <p:nvPr/>
        </p:nvSpPr>
        <p:spPr>
          <a:xfrm>
            <a:off x="1684700" y="1771175"/>
            <a:ext cx="1044000" cy="415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USER</a:t>
            </a:r>
            <a:endParaRPr sz="1000">
              <a:latin typeface="Raleway"/>
              <a:ea typeface="Raleway"/>
              <a:cs typeface="Raleway"/>
              <a:sym typeface="Raleway"/>
            </a:endParaRPr>
          </a:p>
        </p:txBody>
      </p:sp>
      <p:grpSp>
        <p:nvGrpSpPr>
          <p:cNvPr id="483" name="Google Shape;483;p70"/>
          <p:cNvGrpSpPr/>
          <p:nvPr/>
        </p:nvGrpSpPr>
        <p:grpSpPr>
          <a:xfrm>
            <a:off x="5301333" y="1552925"/>
            <a:ext cx="885900" cy="852000"/>
            <a:chOff x="3285800" y="1540075"/>
            <a:chExt cx="885900" cy="852000"/>
          </a:xfrm>
        </p:grpSpPr>
        <p:sp>
          <p:nvSpPr>
            <p:cNvPr id="484" name="Google Shape;484;p70"/>
            <p:cNvSpPr/>
            <p:nvPr/>
          </p:nvSpPr>
          <p:spPr>
            <a:xfrm>
              <a:off x="3285800" y="1540075"/>
              <a:ext cx="885900" cy="852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ARTIFACT</a:t>
              </a:r>
              <a:endParaRPr sz="1000">
                <a:latin typeface="Raleway"/>
                <a:ea typeface="Raleway"/>
                <a:cs typeface="Raleway"/>
                <a:sym typeface="Raleway"/>
              </a:endParaRPr>
            </a:p>
          </p:txBody>
        </p:sp>
        <p:sp>
          <p:nvSpPr>
            <p:cNvPr id="485" name="Google Shape;485;p70"/>
            <p:cNvSpPr/>
            <p:nvPr/>
          </p:nvSpPr>
          <p:spPr>
            <a:xfrm>
              <a:off x="3285800" y="2143975"/>
              <a:ext cx="885900" cy="248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aleway"/>
                <a:ea typeface="Raleway"/>
                <a:cs typeface="Raleway"/>
                <a:sym typeface="Raleway"/>
              </a:endParaRPr>
            </a:p>
          </p:txBody>
        </p:sp>
        <p:sp>
          <p:nvSpPr>
            <p:cNvPr id="486" name="Google Shape;486;p70"/>
            <p:cNvSpPr/>
            <p:nvPr/>
          </p:nvSpPr>
          <p:spPr>
            <a:xfrm>
              <a:off x="3285800" y="1540075"/>
              <a:ext cx="885900" cy="248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aleway"/>
                <a:ea typeface="Raleway"/>
                <a:cs typeface="Raleway"/>
                <a:sym typeface="Raleway"/>
              </a:endParaRPr>
            </a:p>
          </p:txBody>
        </p:sp>
      </p:grpSp>
      <p:sp>
        <p:nvSpPr>
          <p:cNvPr id="487" name="Google Shape;487;p70"/>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Building Applications with Habitat</a:t>
            </a:r>
            <a:endParaRPr/>
          </a:p>
        </p:txBody>
      </p:sp>
      <p:sp>
        <p:nvSpPr>
          <p:cNvPr id="488" name="Google Shape;488;p70"/>
          <p:cNvSpPr txBox="1"/>
          <p:nvPr/>
        </p:nvSpPr>
        <p:spPr>
          <a:xfrm>
            <a:off x="372725" y="1004000"/>
            <a:ext cx="31743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Raleway"/>
                <a:ea typeface="Raleway"/>
                <a:cs typeface="Raleway"/>
                <a:sym typeface="Raleway"/>
              </a:rPr>
              <a:t>Packaging</a:t>
            </a:r>
            <a:r>
              <a:rPr lang="en-US">
                <a:solidFill>
                  <a:schemeClr val="dk1"/>
                </a:solidFill>
                <a:latin typeface="Raleway"/>
                <a:ea typeface="Raleway"/>
                <a:cs typeface="Raleway"/>
                <a:sym typeface="Raleway"/>
              </a:rPr>
              <a:t> Applications</a:t>
            </a:r>
            <a:endParaRPr>
              <a:solidFill>
                <a:schemeClr val="dk1"/>
              </a:solidFill>
              <a:latin typeface="Raleway"/>
              <a:ea typeface="Raleway"/>
              <a:cs typeface="Raleway"/>
              <a:sym typeface="Raleway"/>
            </a:endParaRPr>
          </a:p>
        </p:txBody>
      </p:sp>
      <p:sp>
        <p:nvSpPr>
          <p:cNvPr id="489" name="Google Shape;489;p70"/>
          <p:cNvSpPr txBox="1"/>
          <p:nvPr/>
        </p:nvSpPr>
        <p:spPr>
          <a:xfrm>
            <a:off x="372725" y="2635900"/>
            <a:ext cx="29418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Raleway"/>
                <a:ea typeface="Raleway"/>
                <a:cs typeface="Raleway"/>
                <a:sym typeface="Raleway"/>
              </a:rPr>
              <a:t>Running</a:t>
            </a:r>
            <a:r>
              <a:rPr lang="en-US">
                <a:solidFill>
                  <a:schemeClr val="dk1"/>
                </a:solidFill>
                <a:latin typeface="Raleway"/>
                <a:ea typeface="Raleway"/>
                <a:cs typeface="Raleway"/>
                <a:sym typeface="Raleway"/>
              </a:rPr>
              <a:t> Applications</a:t>
            </a:r>
            <a:endParaRPr>
              <a:solidFill>
                <a:schemeClr val="dk1"/>
              </a:solidFill>
              <a:latin typeface="Raleway"/>
              <a:ea typeface="Raleway"/>
              <a:cs typeface="Raleway"/>
              <a:sym typeface="Raleway"/>
            </a:endParaRPr>
          </a:p>
        </p:txBody>
      </p:sp>
      <p:cxnSp>
        <p:nvCxnSpPr>
          <p:cNvPr id="490" name="Google Shape;490;p70"/>
          <p:cNvCxnSpPr/>
          <p:nvPr/>
        </p:nvCxnSpPr>
        <p:spPr>
          <a:xfrm>
            <a:off x="2805383" y="1978925"/>
            <a:ext cx="690000" cy="0"/>
          </a:xfrm>
          <a:prstGeom prst="straightConnector1">
            <a:avLst/>
          </a:prstGeom>
          <a:noFill/>
          <a:ln cap="flat" cmpd="sng" w="19050">
            <a:solidFill>
              <a:schemeClr val="accent2"/>
            </a:solidFill>
            <a:prstDash val="solid"/>
            <a:round/>
            <a:headEnd len="med" w="med" type="none"/>
            <a:tailEnd len="med" w="med" type="triangle"/>
          </a:ln>
        </p:spPr>
      </p:cxnSp>
      <p:cxnSp>
        <p:nvCxnSpPr>
          <p:cNvPr id="491" name="Google Shape;491;p70"/>
          <p:cNvCxnSpPr/>
          <p:nvPr/>
        </p:nvCxnSpPr>
        <p:spPr>
          <a:xfrm>
            <a:off x="4534650" y="1978925"/>
            <a:ext cx="690000" cy="0"/>
          </a:xfrm>
          <a:prstGeom prst="straightConnector1">
            <a:avLst/>
          </a:prstGeom>
          <a:noFill/>
          <a:ln cap="flat" cmpd="sng" w="19050">
            <a:solidFill>
              <a:schemeClr val="accent2"/>
            </a:solidFill>
            <a:prstDash val="solid"/>
            <a:round/>
            <a:headEnd len="med" w="med" type="none"/>
            <a:tailEnd len="med" w="med" type="triangle"/>
          </a:ln>
        </p:spPr>
      </p:cxnSp>
      <p:cxnSp>
        <p:nvCxnSpPr>
          <p:cNvPr id="492" name="Google Shape;492;p70"/>
          <p:cNvCxnSpPr/>
          <p:nvPr/>
        </p:nvCxnSpPr>
        <p:spPr>
          <a:xfrm>
            <a:off x="6263917" y="1978925"/>
            <a:ext cx="690000" cy="0"/>
          </a:xfrm>
          <a:prstGeom prst="straightConnector1">
            <a:avLst/>
          </a:prstGeom>
          <a:noFill/>
          <a:ln cap="flat" cmpd="sng" w="19050">
            <a:solidFill>
              <a:schemeClr val="accent2"/>
            </a:solidFill>
            <a:prstDash val="solid"/>
            <a:round/>
            <a:headEnd len="med" w="med" type="none"/>
            <a:tailEnd len="med" w="med" type="triangle"/>
          </a:ln>
        </p:spPr>
      </p:cxnSp>
      <p:cxnSp>
        <p:nvCxnSpPr>
          <p:cNvPr id="493" name="Google Shape;493;p70"/>
          <p:cNvCxnSpPr/>
          <p:nvPr/>
        </p:nvCxnSpPr>
        <p:spPr>
          <a:xfrm>
            <a:off x="2978850" y="3852462"/>
            <a:ext cx="690000" cy="0"/>
          </a:xfrm>
          <a:prstGeom prst="straightConnector1">
            <a:avLst/>
          </a:prstGeom>
          <a:noFill/>
          <a:ln cap="flat" cmpd="sng" w="19050">
            <a:solidFill>
              <a:schemeClr val="accent2"/>
            </a:solidFill>
            <a:prstDash val="solid"/>
            <a:round/>
            <a:headEnd len="med" w="med" type="none"/>
            <a:tailEnd len="med" w="med" type="triangle"/>
          </a:ln>
        </p:spPr>
      </p:cxnSp>
      <p:grpSp>
        <p:nvGrpSpPr>
          <p:cNvPr id="494" name="Google Shape;494;p70"/>
          <p:cNvGrpSpPr/>
          <p:nvPr/>
        </p:nvGrpSpPr>
        <p:grpSpPr>
          <a:xfrm>
            <a:off x="4769000" y="3307167"/>
            <a:ext cx="512875" cy="1090592"/>
            <a:chOff x="6010663" y="1216350"/>
            <a:chExt cx="512875" cy="943500"/>
          </a:xfrm>
        </p:grpSpPr>
        <p:cxnSp>
          <p:nvCxnSpPr>
            <p:cNvPr id="495" name="Google Shape;495;p70"/>
            <p:cNvCxnSpPr/>
            <p:nvPr/>
          </p:nvCxnSpPr>
          <p:spPr>
            <a:xfrm>
              <a:off x="6240413" y="1216350"/>
              <a:ext cx="2100" cy="943500"/>
            </a:xfrm>
            <a:prstGeom prst="straightConnector1">
              <a:avLst/>
            </a:prstGeom>
            <a:noFill/>
            <a:ln cap="flat" cmpd="sng" w="19050">
              <a:solidFill>
                <a:schemeClr val="accent2"/>
              </a:solidFill>
              <a:prstDash val="solid"/>
              <a:round/>
              <a:headEnd len="med" w="med" type="none"/>
              <a:tailEnd len="med" w="med" type="none"/>
            </a:ln>
          </p:spPr>
        </p:cxnSp>
        <p:grpSp>
          <p:nvGrpSpPr>
            <p:cNvPr id="496" name="Google Shape;496;p70"/>
            <p:cNvGrpSpPr/>
            <p:nvPr/>
          </p:nvGrpSpPr>
          <p:grpSpPr>
            <a:xfrm>
              <a:off x="6010663" y="1218775"/>
              <a:ext cx="512875" cy="938650"/>
              <a:chOff x="6010663" y="1218775"/>
              <a:chExt cx="512875" cy="938650"/>
            </a:xfrm>
          </p:grpSpPr>
          <p:cxnSp>
            <p:nvCxnSpPr>
              <p:cNvPr id="497" name="Google Shape;497;p70"/>
              <p:cNvCxnSpPr/>
              <p:nvPr/>
            </p:nvCxnSpPr>
            <p:spPr>
              <a:xfrm>
                <a:off x="6010663" y="1690700"/>
                <a:ext cx="240900" cy="2700"/>
              </a:xfrm>
              <a:prstGeom prst="straightConnector1">
                <a:avLst/>
              </a:prstGeom>
              <a:noFill/>
              <a:ln cap="flat" cmpd="sng" w="19050">
                <a:solidFill>
                  <a:schemeClr val="accent2"/>
                </a:solidFill>
                <a:prstDash val="solid"/>
                <a:round/>
                <a:headEnd len="med" w="med" type="none"/>
                <a:tailEnd len="med" w="med" type="none"/>
              </a:ln>
            </p:spPr>
          </p:cxnSp>
          <p:cxnSp>
            <p:nvCxnSpPr>
              <p:cNvPr id="498" name="Google Shape;498;p70"/>
              <p:cNvCxnSpPr/>
              <p:nvPr/>
            </p:nvCxnSpPr>
            <p:spPr>
              <a:xfrm>
                <a:off x="6244538" y="1218775"/>
                <a:ext cx="279000" cy="0"/>
              </a:xfrm>
              <a:prstGeom prst="straightConnector1">
                <a:avLst/>
              </a:prstGeom>
              <a:noFill/>
              <a:ln cap="flat" cmpd="sng" w="19050">
                <a:solidFill>
                  <a:schemeClr val="accent2"/>
                </a:solidFill>
                <a:prstDash val="solid"/>
                <a:round/>
                <a:headEnd len="med" w="med" type="none"/>
                <a:tailEnd len="med" w="med" type="triangle"/>
              </a:ln>
            </p:spPr>
          </p:cxnSp>
          <p:cxnSp>
            <p:nvCxnSpPr>
              <p:cNvPr id="499" name="Google Shape;499;p70"/>
              <p:cNvCxnSpPr/>
              <p:nvPr/>
            </p:nvCxnSpPr>
            <p:spPr>
              <a:xfrm>
                <a:off x="6240413" y="2157425"/>
                <a:ext cx="279000" cy="0"/>
              </a:xfrm>
              <a:prstGeom prst="straightConnector1">
                <a:avLst/>
              </a:prstGeom>
              <a:noFill/>
              <a:ln cap="flat" cmpd="sng" w="19050">
                <a:solidFill>
                  <a:schemeClr val="accent2"/>
                </a:solidFill>
                <a:prstDash val="solid"/>
                <a:round/>
                <a:headEnd len="med" w="med" type="none"/>
                <a:tailEnd len="med" w="med" type="triangle"/>
              </a:ln>
            </p:spPr>
          </p:cxnSp>
          <p:cxnSp>
            <p:nvCxnSpPr>
              <p:cNvPr id="500" name="Google Shape;500;p70"/>
              <p:cNvCxnSpPr/>
              <p:nvPr/>
            </p:nvCxnSpPr>
            <p:spPr>
              <a:xfrm>
                <a:off x="6244538" y="1531658"/>
                <a:ext cx="279000" cy="0"/>
              </a:xfrm>
              <a:prstGeom prst="straightConnector1">
                <a:avLst/>
              </a:prstGeom>
              <a:noFill/>
              <a:ln cap="flat" cmpd="sng" w="19050">
                <a:solidFill>
                  <a:schemeClr val="accent2"/>
                </a:solidFill>
                <a:prstDash val="solid"/>
                <a:round/>
                <a:headEnd len="med" w="med" type="none"/>
                <a:tailEnd len="med" w="med" type="triangle"/>
              </a:ln>
            </p:spPr>
          </p:cxnSp>
          <p:cxnSp>
            <p:nvCxnSpPr>
              <p:cNvPr id="501" name="Google Shape;501;p70"/>
              <p:cNvCxnSpPr/>
              <p:nvPr/>
            </p:nvCxnSpPr>
            <p:spPr>
              <a:xfrm>
                <a:off x="6244538" y="1844542"/>
                <a:ext cx="279000" cy="0"/>
              </a:xfrm>
              <a:prstGeom prst="straightConnector1">
                <a:avLst/>
              </a:prstGeom>
              <a:noFill/>
              <a:ln cap="flat" cmpd="sng" w="19050">
                <a:solidFill>
                  <a:schemeClr val="accent2"/>
                </a:solidFill>
                <a:prstDash val="solid"/>
                <a:round/>
                <a:headEnd len="med" w="med" type="none"/>
                <a:tailEnd len="med" w="med" type="triangle"/>
              </a:ln>
            </p:spPr>
          </p:cxnSp>
        </p:grpSp>
      </p:grpSp>
      <p:sp>
        <p:nvSpPr>
          <p:cNvPr id="502" name="Google Shape;502;p70"/>
          <p:cNvSpPr/>
          <p:nvPr/>
        </p:nvSpPr>
        <p:spPr>
          <a:xfrm>
            <a:off x="3572067" y="1552925"/>
            <a:ext cx="885900" cy="852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PLAN</a:t>
            </a:r>
            <a:endParaRPr sz="1000">
              <a:latin typeface="Raleway"/>
              <a:ea typeface="Raleway"/>
              <a:cs typeface="Raleway"/>
              <a:sym typeface="Raleway"/>
            </a:endParaRPr>
          </a:p>
        </p:txBody>
      </p:sp>
      <p:sp>
        <p:nvSpPr>
          <p:cNvPr id="503" name="Google Shape;503;p70"/>
          <p:cNvSpPr/>
          <p:nvPr/>
        </p:nvSpPr>
        <p:spPr>
          <a:xfrm>
            <a:off x="7030600" y="1535975"/>
            <a:ext cx="885900" cy="885900"/>
          </a:xfrm>
          <a:prstGeom prst="ellipse">
            <a:avLst/>
          </a:prstGeom>
          <a:solidFill>
            <a:srgbClr val="D0E0E3"/>
          </a:solidFill>
          <a:ln cap="flat" cmpd="sng" w="76200">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DEPOT</a:t>
            </a:r>
            <a:endParaRPr sz="1000">
              <a:latin typeface="Raleway"/>
              <a:ea typeface="Raleway"/>
              <a:cs typeface="Raleway"/>
              <a:sym typeface="Raleway"/>
            </a:endParaRPr>
          </a:p>
        </p:txBody>
      </p:sp>
      <p:sp>
        <p:nvSpPr>
          <p:cNvPr id="504" name="Google Shape;504;p70"/>
          <p:cNvSpPr/>
          <p:nvPr/>
        </p:nvSpPr>
        <p:spPr>
          <a:xfrm>
            <a:off x="1985825" y="3409512"/>
            <a:ext cx="885900" cy="885900"/>
          </a:xfrm>
          <a:prstGeom prst="ellipse">
            <a:avLst/>
          </a:prstGeom>
          <a:solidFill>
            <a:srgbClr val="D0E0E3"/>
          </a:solidFill>
          <a:ln cap="flat" cmpd="sng" w="76200">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DEPOT</a:t>
            </a:r>
            <a:endParaRPr sz="1000">
              <a:latin typeface="Raleway"/>
              <a:ea typeface="Raleway"/>
              <a:cs typeface="Raleway"/>
              <a:sym typeface="Raleway"/>
            </a:endParaRPr>
          </a:p>
        </p:txBody>
      </p:sp>
      <p:grpSp>
        <p:nvGrpSpPr>
          <p:cNvPr id="505" name="Google Shape;505;p70"/>
          <p:cNvGrpSpPr/>
          <p:nvPr/>
        </p:nvGrpSpPr>
        <p:grpSpPr>
          <a:xfrm>
            <a:off x="3775975" y="3426462"/>
            <a:ext cx="885900" cy="852000"/>
            <a:chOff x="3285800" y="1540075"/>
            <a:chExt cx="885900" cy="852000"/>
          </a:xfrm>
        </p:grpSpPr>
        <p:sp>
          <p:nvSpPr>
            <p:cNvPr id="506" name="Google Shape;506;p70"/>
            <p:cNvSpPr/>
            <p:nvPr/>
          </p:nvSpPr>
          <p:spPr>
            <a:xfrm>
              <a:off x="3285800" y="1540075"/>
              <a:ext cx="885900" cy="852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ARTIFACT</a:t>
              </a:r>
              <a:endParaRPr sz="1000">
                <a:latin typeface="Raleway"/>
                <a:ea typeface="Raleway"/>
                <a:cs typeface="Raleway"/>
                <a:sym typeface="Raleway"/>
              </a:endParaRPr>
            </a:p>
          </p:txBody>
        </p:sp>
        <p:sp>
          <p:nvSpPr>
            <p:cNvPr id="507" name="Google Shape;507;p70"/>
            <p:cNvSpPr/>
            <p:nvPr/>
          </p:nvSpPr>
          <p:spPr>
            <a:xfrm>
              <a:off x="3285800" y="2143975"/>
              <a:ext cx="885900" cy="248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aleway"/>
                <a:ea typeface="Raleway"/>
                <a:cs typeface="Raleway"/>
                <a:sym typeface="Raleway"/>
              </a:endParaRPr>
            </a:p>
          </p:txBody>
        </p:sp>
        <p:sp>
          <p:nvSpPr>
            <p:cNvPr id="508" name="Google Shape;508;p70"/>
            <p:cNvSpPr/>
            <p:nvPr/>
          </p:nvSpPr>
          <p:spPr>
            <a:xfrm>
              <a:off x="3285800" y="1540075"/>
              <a:ext cx="885900" cy="2481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aleway"/>
                <a:ea typeface="Raleway"/>
                <a:cs typeface="Raleway"/>
                <a:sym typeface="Raleway"/>
              </a:endParaRPr>
            </a:p>
          </p:txBody>
        </p:sp>
      </p:grpSp>
      <p:sp>
        <p:nvSpPr>
          <p:cNvPr id="509" name="Google Shape;509;p70"/>
          <p:cNvSpPr/>
          <p:nvPr/>
        </p:nvSpPr>
        <p:spPr>
          <a:xfrm>
            <a:off x="5389000" y="3166711"/>
            <a:ext cx="1108500" cy="286200"/>
          </a:xfrm>
          <a:prstGeom prst="octagon">
            <a:avLst>
              <a:gd fmla="val 29289"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Raleway"/>
                <a:ea typeface="Raleway"/>
                <a:cs typeface="Raleway"/>
                <a:sym typeface="Raleway"/>
              </a:rPr>
              <a:t>BARE METAL</a:t>
            </a:r>
            <a:endParaRPr sz="1000">
              <a:solidFill>
                <a:schemeClr val="dk1"/>
              </a:solidFill>
              <a:latin typeface="Raleway"/>
              <a:ea typeface="Raleway"/>
              <a:cs typeface="Raleway"/>
              <a:sym typeface="Raleway"/>
            </a:endParaRPr>
          </a:p>
        </p:txBody>
      </p:sp>
      <p:sp>
        <p:nvSpPr>
          <p:cNvPr id="510" name="Google Shape;510;p70"/>
          <p:cNvSpPr/>
          <p:nvPr/>
        </p:nvSpPr>
        <p:spPr>
          <a:xfrm>
            <a:off x="5389000" y="3528483"/>
            <a:ext cx="1108500" cy="286200"/>
          </a:xfrm>
          <a:prstGeom prst="octagon">
            <a:avLst>
              <a:gd fmla="val 29289"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Raleway"/>
                <a:ea typeface="Raleway"/>
                <a:cs typeface="Raleway"/>
                <a:sym typeface="Raleway"/>
              </a:rPr>
              <a:t>CONTAINERS</a:t>
            </a:r>
            <a:endParaRPr sz="1000">
              <a:solidFill>
                <a:schemeClr val="dk1"/>
              </a:solidFill>
              <a:latin typeface="Raleway"/>
              <a:ea typeface="Raleway"/>
              <a:cs typeface="Raleway"/>
              <a:sym typeface="Raleway"/>
            </a:endParaRPr>
          </a:p>
        </p:txBody>
      </p:sp>
      <p:sp>
        <p:nvSpPr>
          <p:cNvPr id="511" name="Google Shape;511;p70"/>
          <p:cNvSpPr/>
          <p:nvPr/>
        </p:nvSpPr>
        <p:spPr>
          <a:xfrm>
            <a:off x="5389000" y="3890255"/>
            <a:ext cx="1108500" cy="286200"/>
          </a:xfrm>
          <a:prstGeom prst="octagon">
            <a:avLst>
              <a:gd fmla="val 29289"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Raleway"/>
                <a:ea typeface="Raleway"/>
                <a:cs typeface="Raleway"/>
                <a:sym typeface="Raleway"/>
              </a:rPr>
              <a:t>IMAGES</a:t>
            </a:r>
            <a:endParaRPr sz="1000">
              <a:solidFill>
                <a:schemeClr val="dk1"/>
              </a:solidFill>
              <a:latin typeface="Raleway"/>
              <a:ea typeface="Raleway"/>
              <a:cs typeface="Raleway"/>
              <a:sym typeface="Raleway"/>
            </a:endParaRPr>
          </a:p>
        </p:txBody>
      </p:sp>
      <p:sp>
        <p:nvSpPr>
          <p:cNvPr id="512" name="Google Shape;512;p70"/>
          <p:cNvSpPr/>
          <p:nvPr/>
        </p:nvSpPr>
        <p:spPr>
          <a:xfrm>
            <a:off x="5389000" y="4252027"/>
            <a:ext cx="1108500" cy="286200"/>
          </a:xfrm>
          <a:prstGeom prst="octagon">
            <a:avLst>
              <a:gd fmla="val 29289"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Raleway"/>
                <a:ea typeface="Raleway"/>
                <a:cs typeface="Raleway"/>
                <a:sym typeface="Raleway"/>
              </a:rPr>
              <a:t>VM</a:t>
            </a:r>
            <a:endParaRPr sz="1000">
              <a:solidFill>
                <a:schemeClr val="dk1"/>
              </a:solidFill>
              <a:latin typeface="Raleway"/>
              <a:ea typeface="Raleway"/>
              <a:cs typeface="Raleway"/>
              <a:sym typeface="Raleway"/>
            </a:endParaRPr>
          </a:p>
        </p:txBody>
      </p:sp>
      <p:pic>
        <p:nvPicPr>
          <p:cNvPr descr="Image result for habitat logo" id="513" name="Google Shape;513;p70"/>
          <p:cNvPicPr preferRelativeResize="0"/>
          <p:nvPr/>
        </p:nvPicPr>
        <p:blipFill>
          <a:blip r:embed="rId3">
            <a:alphaModFix/>
          </a:blip>
          <a:stretch>
            <a:fillRect/>
          </a:stretch>
        </p:blipFill>
        <p:spPr>
          <a:xfrm>
            <a:off x="7999956" y="92568"/>
            <a:ext cx="637719" cy="28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cxnSp>
        <p:nvCxnSpPr>
          <p:cNvPr id="518" name="Google Shape;518;p71"/>
          <p:cNvCxnSpPr/>
          <p:nvPr/>
        </p:nvCxnSpPr>
        <p:spPr>
          <a:xfrm>
            <a:off x="3371631" y="1913820"/>
            <a:ext cx="0" cy="1918800"/>
          </a:xfrm>
          <a:prstGeom prst="straightConnector1">
            <a:avLst/>
          </a:prstGeom>
          <a:noFill/>
          <a:ln cap="flat" cmpd="sng" w="38100">
            <a:solidFill>
              <a:schemeClr val="accent1"/>
            </a:solidFill>
            <a:prstDash val="solid"/>
            <a:round/>
            <a:headEnd len="med" w="med" type="none"/>
            <a:tailEnd len="med" w="med" type="none"/>
          </a:ln>
        </p:spPr>
      </p:cxnSp>
      <p:cxnSp>
        <p:nvCxnSpPr>
          <p:cNvPr id="519" name="Google Shape;519;p71"/>
          <p:cNvCxnSpPr/>
          <p:nvPr/>
        </p:nvCxnSpPr>
        <p:spPr>
          <a:xfrm flipH="1">
            <a:off x="4006910" y="2254039"/>
            <a:ext cx="378600" cy="1323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71"/>
          <p:cNvCxnSpPr/>
          <p:nvPr/>
        </p:nvCxnSpPr>
        <p:spPr>
          <a:xfrm>
            <a:off x="4385510" y="2254039"/>
            <a:ext cx="0" cy="1323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71"/>
          <p:cNvCxnSpPr/>
          <p:nvPr/>
        </p:nvCxnSpPr>
        <p:spPr>
          <a:xfrm>
            <a:off x="4385510" y="2254039"/>
            <a:ext cx="378600" cy="13230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71"/>
          <p:cNvSpPr/>
          <p:nvPr/>
        </p:nvSpPr>
        <p:spPr>
          <a:xfrm>
            <a:off x="3863510" y="23647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p:nvPr/>
        </p:nvSpPr>
        <p:spPr>
          <a:xfrm>
            <a:off x="4242116" y="23647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1"/>
          <p:cNvSpPr/>
          <p:nvPr/>
        </p:nvSpPr>
        <p:spPr>
          <a:xfrm>
            <a:off x="4620722" y="23647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1"/>
          <p:cNvSpPr/>
          <p:nvPr/>
        </p:nvSpPr>
        <p:spPr>
          <a:xfrm>
            <a:off x="4242117" y="20599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1"/>
          <p:cNvSpPr/>
          <p:nvPr/>
        </p:nvSpPr>
        <p:spPr>
          <a:xfrm>
            <a:off x="3750840" y="3098339"/>
            <a:ext cx="2445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1"/>
          <p:cNvSpPr/>
          <p:nvPr/>
        </p:nvSpPr>
        <p:spPr>
          <a:xfrm>
            <a:off x="4073569" y="3098339"/>
            <a:ext cx="2445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1"/>
          <p:cNvSpPr/>
          <p:nvPr/>
        </p:nvSpPr>
        <p:spPr>
          <a:xfrm>
            <a:off x="4396298" y="3098339"/>
            <a:ext cx="2445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1"/>
          <p:cNvSpPr/>
          <p:nvPr/>
        </p:nvSpPr>
        <p:spPr>
          <a:xfrm>
            <a:off x="4719042" y="3098339"/>
            <a:ext cx="2445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txBox="1"/>
          <p:nvPr/>
        </p:nvSpPr>
        <p:spPr>
          <a:xfrm>
            <a:off x="5056415" y="2205739"/>
            <a:ext cx="690000" cy="2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Raleway"/>
                <a:ea typeface="Raleway"/>
                <a:cs typeface="Raleway"/>
                <a:sym typeface="Raleway"/>
              </a:rPr>
              <a:t>LEADER</a:t>
            </a:r>
            <a:endParaRPr sz="800">
              <a:latin typeface="Raleway"/>
              <a:ea typeface="Raleway"/>
              <a:cs typeface="Raleway"/>
              <a:sym typeface="Raleway"/>
            </a:endParaRPr>
          </a:p>
        </p:txBody>
      </p:sp>
      <p:sp>
        <p:nvSpPr>
          <p:cNvPr id="531" name="Google Shape;531;p71"/>
          <p:cNvSpPr txBox="1"/>
          <p:nvPr/>
        </p:nvSpPr>
        <p:spPr>
          <a:xfrm>
            <a:off x="5028100" y="3091750"/>
            <a:ext cx="956100" cy="2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Raleway"/>
                <a:ea typeface="Raleway"/>
                <a:cs typeface="Raleway"/>
                <a:sym typeface="Raleway"/>
              </a:rPr>
              <a:t>STAND ALONE</a:t>
            </a:r>
            <a:endParaRPr sz="800">
              <a:latin typeface="Raleway"/>
              <a:ea typeface="Raleway"/>
              <a:cs typeface="Raleway"/>
              <a:sym typeface="Raleway"/>
            </a:endParaRPr>
          </a:p>
        </p:txBody>
      </p:sp>
      <p:sp>
        <p:nvSpPr>
          <p:cNvPr id="532" name="Google Shape;532;p71"/>
          <p:cNvSpPr txBox="1"/>
          <p:nvPr/>
        </p:nvSpPr>
        <p:spPr>
          <a:xfrm>
            <a:off x="4152595" y="1248656"/>
            <a:ext cx="1342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Raleway"/>
                <a:ea typeface="Raleway"/>
                <a:cs typeface="Raleway"/>
                <a:sym typeface="Raleway"/>
              </a:rPr>
              <a:t>Topologies</a:t>
            </a:r>
            <a:endParaRPr sz="1200">
              <a:latin typeface="Raleway"/>
              <a:ea typeface="Raleway"/>
              <a:cs typeface="Raleway"/>
              <a:sym typeface="Raleway"/>
            </a:endParaRPr>
          </a:p>
        </p:txBody>
      </p:sp>
      <p:cxnSp>
        <p:nvCxnSpPr>
          <p:cNvPr id="533" name="Google Shape;533;p71"/>
          <p:cNvCxnSpPr/>
          <p:nvPr/>
        </p:nvCxnSpPr>
        <p:spPr>
          <a:xfrm>
            <a:off x="6363427" y="1913820"/>
            <a:ext cx="0" cy="1918800"/>
          </a:xfrm>
          <a:prstGeom prst="straightConnector1">
            <a:avLst/>
          </a:prstGeom>
          <a:noFill/>
          <a:ln cap="flat" cmpd="sng" w="38100">
            <a:solidFill>
              <a:schemeClr val="accent1"/>
            </a:solidFill>
            <a:prstDash val="solid"/>
            <a:round/>
            <a:headEnd len="med" w="med" type="none"/>
            <a:tailEnd len="med" w="med" type="none"/>
          </a:ln>
        </p:spPr>
      </p:cxnSp>
      <p:sp>
        <p:nvSpPr>
          <p:cNvPr id="534" name="Google Shape;534;p71"/>
          <p:cNvSpPr txBox="1"/>
          <p:nvPr/>
        </p:nvSpPr>
        <p:spPr>
          <a:xfrm>
            <a:off x="6965651" y="1248650"/>
            <a:ext cx="1677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Raleway"/>
                <a:ea typeface="Raleway"/>
                <a:cs typeface="Raleway"/>
                <a:sym typeface="Raleway"/>
              </a:rPr>
              <a:t>Update Strategies</a:t>
            </a:r>
            <a:endParaRPr sz="1200">
              <a:latin typeface="Raleway"/>
              <a:ea typeface="Raleway"/>
              <a:cs typeface="Raleway"/>
              <a:sym typeface="Raleway"/>
            </a:endParaRPr>
          </a:p>
        </p:txBody>
      </p:sp>
      <p:sp>
        <p:nvSpPr>
          <p:cNvPr id="535" name="Google Shape;535;p71"/>
          <p:cNvSpPr txBox="1"/>
          <p:nvPr/>
        </p:nvSpPr>
        <p:spPr>
          <a:xfrm>
            <a:off x="877045" y="1250050"/>
            <a:ext cx="16965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Raleway"/>
                <a:ea typeface="Raleway"/>
                <a:cs typeface="Raleway"/>
                <a:sym typeface="Raleway"/>
              </a:rPr>
              <a:t>Running Applications</a:t>
            </a:r>
            <a:endParaRPr sz="1200">
              <a:latin typeface="Raleway"/>
              <a:ea typeface="Raleway"/>
              <a:cs typeface="Raleway"/>
              <a:sym typeface="Raleway"/>
            </a:endParaRPr>
          </a:p>
        </p:txBody>
      </p:sp>
      <p:sp>
        <p:nvSpPr>
          <p:cNvPr id="536" name="Google Shape;536;p71"/>
          <p:cNvSpPr/>
          <p:nvPr/>
        </p:nvSpPr>
        <p:spPr>
          <a:xfrm>
            <a:off x="854398" y="1991831"/>
            <a:ext cx="1762800" cy="17628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71"/>
          <p:cNvGrpSpPr/>
          <p:nvPr/>
        </p:nvGrpSpPr>
        <p:grpSpPr>
          <a:xfrm>
            <a:off x="1319377" y="1829310"/>
            <a:ext cx="811859" cy="320563"/>
            <a:chOff x="1319369" y="1879136"/>
            <a:chExt cx="811859" cy="284465"/>
          </a:xfrm>
        </p:grpSpPr>
        <p:sp>
          <p:nvSpPr>
            <p:cNvPr id="538" name="Google Shape;538;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40" name="Google Shape;540;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41" name="Google Shape;541;p71"/>
            <p:cNvCxnSpPr>
              <a:stCxn id="538" idx="1"/>
              <a:endCxn id="538"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542" name="Google Shape;542;p71"/>
          <p:cNvGrpSpPr/>
          <p:nvPr/>
        </p:nvGrpSpPr>
        <p:grpSpPr>
          <a:xfrm>
            <a:off x="2152224" y="2418460"/>
            <a:ext cx="811859" cy="320563"/>
            <a:chOff x="1319369" y="1879136"/>
            <a:chExt cx="811859" cy="284465"/>
          </a:xfrm>
        </p:grpSpPr>
        <p:sp>
          <p:nvSpPr>
            <p:cNvPr id="543" name="Google Shape;543;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45" name="Google Shape;545;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46" name="Google Shape;546;p71"/>
            <p:cNvCxnSpPr>
              <a:stCxn id="543" idx="1"/>
              <a:endCxn id="543"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547" name="Google Shape;547;p71"/>
          <p:cNvGrpSpPr/>
          <p:nvPr/>
        </p:nvGrpSpPr>
        <p:grpSpPr>
          <a:xfrm>
            <a:off x="2152224" y="3007610"/>
            <a:ext cx="811859" cy="320563"/>
            <a:chOff x="1319369" y="1879136"/>
            <a:chExt cx="811859" cy="284465"/>
          </a:xfrm>
        </p:grpSpPr>
        <p:sp>
          <p:nvSpPr>
            <p:cNvPr id="548" name="Google Shape;548;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50" name="Google Shape;550;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51" name="Google Shape;551;p71"/>
            <p:cNvCxnSpPr>
              <a:stCxn id="548" idx="1"/>
              <a:endCxn id="548"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552" name="Google Shape;552;p71"/>
          <p:cNvGrpSpPr/>
          <p:nvPr/>
        </p:nvGrpSpPr>
        <p:grpSpPr>
          <a:xfrm>
            <a:off x="1319377" y="3596760"/>
            <a:ext cx="811859" cy="320563"/>
            <a:chOff x="1319369" y="1879136"/>
            <a:chExt cx="811859" cy="284465"/>
          </a:xfrm>
        </p:grpSpPr>
        <p:sp>
          <p:nvSpPr>
            <p:cNvPr id="553" name="Google Shape;553;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55" name="Google Shape;555;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56" name="Google Shape;556;p71"/>
            <p:cNvCxnSpPr>
              <a:stCxn id="553" idx="1"/>
              <a:endCxn id="553"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557" name="Google Shape;557;p71"/>
          <p:cNvGrpSpPr/>
          <p:nvPr/>
        </p:nvGrpSpPr>
        <p:grpSpPr>
          <a:xfrm>
            <a:off x="507530" y="2418460"/>
            <a:ext cx="811859" cy="320563"/>
            <a:chOff x="1319369" y="1879136"/>
            <a:chExt cx="811859" cy="284465"/>
          </a:xfrm>
        </p:grpSpPr>
        <p:sp>
          <p:nvSpPr>
            <p:cNvPr id="558" name="Google Shape;558;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60" name="Google Shape;560;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61" name="Google Shape;561;p71"/>
            <p:cNvCxnSpPr>
              <a:stCxn id="558" idx="1"/>
              <a:endCxn id="558"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grpSp>
        <p:nvGrpSpPr>
          <p:cNvPr id="562" name="Google Shape;562;p71"/>
          <p:cNvGrpSpPr/>
          <p:nvPr/>
        </p:nvGrpSpPr>
        <p:grpSpPr>
          <a:xfrm>
            <a:off x="507530" y="3007610"/>
            <a:ext cx="811859" cy="320563"/>
            <a:chOff x="1319369" y="1879136"/>
            <a:chExt cx="811859" cy="284465"/>
          </a:xfrm>
        </p:grpSpPr>
        <p:sp>
          <p:nvSpPr>
            <p:cNvPr id="563" name="Google Shape;563;p71"/>
            <p:cNvSpPr/>
            <p:nvPr/>
          </p:nvSpPr>
          <p:spPr>
            <a:xfrm>
              <a:off x="1319428" y="1879136"/>
              <a:ext cx="811800" cy="28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1"/>
            <p:cNvSpPr/>
            <p:nvPr/>
          </p:nvSpPr>
          <p:spPr>
            <a:xfrm>
              <a:off x="1319369" y="2022001"/>
              <a:ext cx="811800" cy="1416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SERVICE</a:t>
              </a:r>
              <a:endParaRPr sz="600">
                <a:solidFill>
                  <a:srgbClr val="FFFFFF"/>
                </a:solidFill>
                <a:latin typeface="Raleway"/>
                <a:ea typeface="Raleway"/>
                <a:cs typeface="Raleway"/>
                <a:sym typeface="Raleway"/>
              </a:endParaRPr>
            </a:p>
          </p:txBody>
        </p:sp>
        <p:sp>
          <p:nvSpPr>
            <p:cNvPr id="565" name="Google Shape;565;p71"/>
            <p:cNvSpPr/>
            <p:nvPr/>
          </p:nvSpPr>
          <p:spPr>
            <a:xfrm>
              <a:off x="1319369" y="1880451"/>
              <a:ext cx="811800" cy="1416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00">
                  <a:solidFill>
                    <a:srgbClr val="FFFFFF"/>
                  </a:solidFill>
                  <a:latin typeface="Raleway"/>
                  <a:ea typeface="Raleway"/>
                  <a:cs typeface="Raleway"/>
                  <a:sym typeface="Raleway"/>
                </a:rPr>
                <a:t>SUPERVISOR</a:t>
              </a:r>
              <a:endParaRPr sz="600">
                <a:solidFill>
                  <a:srgbClr val="FFFFFF"/>
                </a:solidFill>
                <a:latin typeface="Raleway"/>
                <a:ea typeface="Raleway"/>
                <a:cs typeface="Raleway"/>
                <a:sym typeface="Raleway"/>
              </a:endParaRPr>
            </a:p>
          </p:txBody>
        </p:sp>
        <p:cxnSp>
          <p:nvCxnSpPr>
            <p:cNvPr id="566" name="Google Shape;566;p71"/>
            <p:cNvCxnSpPr>
              <a:stCxn id="563" idx="1"/>
              <a:endCxn id="563" idx="3"/>
            </p:cNvCxnSpPr>
            <p:nvPr/>
          </p:nvCxnSpPr>
          <p:spPr>
            <a:xfrm>
              <a:off x="1319428" y="2020736"/>
              <a:ext cx="811800" cy="0"/>
            </a:xfrm>
            <a:prstGeom prst="straightConnector1">
              <a:avLst/>
            </a:prstGeom>
            <a:noFill/>
            <a:ln cap="flat" cmpd="sng" w="9525">
              <a:solidFill>
                <a:schemeClr val="lt1"/>
              </a:solidFill>
              <a:prstDash val="solid"/>
              <a:round/>
              <a:headEnd len="med" w="med" type="none"/>
              <a:tailEnd len="med" w="med" type="none"/>
            </a:ln>
          </p:spPr>
        </p:cxnSp>
      </p:grpSp>
      <p:pic>
        <p:nvPicPr>
          <p:cNvPr descr="Image result for habitat logo" id="567" name="Google Shape;567;p71"/>
          <p:cNvPicPr preferRelativeResize="0"/>
          <p:nvPr/>
        </p:nvPicPr>
        <p:blipFill>
          <a:blip r:embed="rId3">
            <a:alphaModFix/>
          </a:blip>
          <a:stretch>
            <a:fillRect/>
          </a:stretch>
        </p:blipFill>
        <p:spPr>
          <a:xfrm>
            <a:off x="7999956" y="92568"/>
            <a:ext cx="637719" cy="288850"/>
          </a:xfrm>
          <a:prstGeom prst="rect">
            <a:avLst/>
          </a:prstGeom>
          <a:noFill/>
          <a:ln>
            <a:noFill/>
          </a:ln>
        </p:spPr>
      </p:pic>
      <p:sp>
        <p:nvSpPr>
          <p:cNvPr id="568" name="Google Shape;568;p7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Deploying &amp; Managing Apps with Habitat</a:t>
            </a:r>
            <a:endParaRPr/>
          </a:p>
        </p:txBody>
      </p:sp>
      <p:cxnSp>
        <p:nvCxnSpPr>
          <p:cNvPr id="569" name="Google Shape;569;p71"/>
          <p:cNvCxnSpPr/>
          <p:nvPr/>
        </p:nvCxnSpPr>
        <p:spPr>
          <a:xfrm flipH="1">
            <a:off x="4025135" y="3962589"/>
            <a:ext cx="378600" cy="1323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71"/>
          <p:cNvCxnSpPr/>
          <p:nvPr/>
        </p:nvCxnSpPr>
        <p:spPr>
          <a:xfrm>
            <a:off x="4403735" y="3962589"/>
            <a:ext cx="0" cy="1323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71"/>
          <p:cNvCxnSpPr/>
          <p:nvPr/>
        </p:nvCxnSpPr>
        <p:spPr>
          <a:xfrm>
            <a:off x="4403735" y="3962589"/>
            <a:ext cx="378600" cy="1323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71"/>
          <p:cNvSpPr/>
          <p:nvPr/>
        </p:nvSpPr>
        <p:spPr>
          <a:xfrm>
            <a:off x="3881735" y="407328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1"/>
          <p:cNvSpPr/>
          <p:nvPr/>
        </p:nvSpPr>
        <p:spPr>
          <a:xfrm>
            <a:off x="4260341" y="407328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1"/>
          <p:cNvSpPr/>
          <p:nvPr/>
        </p:nvSpPr>
        <p:spPr>
          <a:xfrm>
            <a:off x="4638947" y="407328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1"/>
          <p:cNvSpPr/>
          <p:nvPr/>
        </p:nvSpPr>
        <p:spPr>
          <a:xfrm>
            <a:off x="4260342" y="376848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1"/>
          <p:cNvSpPr txBox="1"/>
          <p:nvPr/>
        </p:nvSpPr>
        <p:spPr>
          <a:xfrm>
            <a:off x="5074640" y="3914289"/>
            <a:ext cx="690000" cy="2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Raleway"/>
                <a:ea typeface="Raleway"/>
                <a:cs typeface="Raleway"/>
                <a:sym typeface="Raleway"/>
              </a:rPr>
              <a:t>LEADER ElECTION</a:t>
            </a:r>
            <a:endParaRPr sz="800">
              <a:latin typeface="Raleway"/>
              <a:ea typeface="Raleway"/>
              <a:cs typeface="Raleway"/>
              <a:sym typeface="Raleway"/>
            </a:endParaRPr>
          </a:p>
        </p:txBody>
      </p:sp>
      <p:cxnSp>
        <p:nvCxnSpPr>
          <p:cNvPr id="577" name="Google Shape;577;p71"/>
          <p:cNvCxnSpPr/>
          <p:nvPr/>
        </p:nvCxnSpPr>
        <p:spPr>
          <a:xfrm flipH="1">
            <a:off x="6981310" y="2264839"/>
            <a:ext cx="378600" cy="1323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71"/>
          <p:cNvCxnSpPr/>
          <p:nvPr/>
        </p:nvCxnSpPr>
        <p:spPr>
          <a:xfrm>
            <a:off x="7359910" y="2264839"/>
            <a:ext cx="0" cy="1323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71"/>
          <p:cNvCxnSpPr/>
          <p:nvPr/>
        </p:nvCxnSpPr>
        <p:spPr>
          <a:xfrm>
            <a:off x="7359910" y="2264839"/>
            <a:ext cx="378600" cy="132300"/>
          </a:xfrm>
          <a:prstGeom prst="straightConnector1">
            <a:avLst/>
          </a:prstGeom>
          <a:noFill/>
          <a:ln cap="flat" cmpd="sng" w="9525">
            <a:solidFill>
              <a:schemeClr val="dk2"/>
            </a:solidFill>
            <a:prstDash val="solid"/>
            <a:round/>
            <a:headEnd len="med" w="med" type="none"/>
            <a:tailEnd len="med" w="med" type="none"/>
          </a:ln>
        </p:spPr>
      </p:cxnSp>
      <p:sp>
        <p:nvSpPr>
          <p:cNvPr id="580" name="Google Shape;580;p71"/>
          <p:cNvSpPr/>
          <p:nvPr/>
        </p:nvSpPr>
        <p:spPr>
          <a:xfrm>
            <a:off x="6837910" y="2375539"/>
            <a:ext cx="286800" cy="194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1"/>
          <p:cNvSpPr/>
          <p:nvPr/>
        </p:nvSpPr>
        <p:spPr>
          <a:xfrm>
            <a:off x="7216516" y="2375539"/>
            <a:ext cx="286800" cy="194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1"/>
          <p:cNvSpPr/>
          <p:nvPr/>
        </p:nvSpPr>
        <p:spPr>
          <a:xfrm>
            <a:off x="7595122" y="2375539"/>
            <a:ext cx="286800" cy="194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1"/>
          <p:cNvSpPr/>
          <p:nvPr/>
        </p:nvSpPr>
        <p:spPr>
          <a:xfrm>
            <a:off x="7216517" y="2070739"/>
            <a:ext cx="286800" cy="194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71"/>
          <p:cNvCxnSpPr/>
          <p:nvPr/>
        </p:nvCxnSpPr>
        <p:spPr>
          <a:xfrm flipH="1">
            <a:off x="6981322" y="3329039"/>
            <a:ext cx="378600" cy="1323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71"/>
          <p:cNvCxnSpPr/>
          <p:nvPr/>
        </p:nvCxnSpPr>
        <p:spPr>
          <a:xfrm>
            <a:off x="7359922" y="3329039"/>
            <a:ext cx="0" cy="1323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71"/>
          <p:cNvCxnSpPr/>
          <p:nvPr/>
        </p:nvCxnSpPr>
        <p:spPr>
          <a:xfrm>
            <a:off x="7359922" y="3329039"/>
            <a:ext cx="378600" cy="1323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71"/>
          <p:cNvSpPr/>
          <p:nvPr/>
        </p:nvSpPr>
        <p:spPr>
          <a:xfrm>
            <a:off x="6837922" y="3439739"/>
            <a:ext cx="286800" cy="1941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1"/>
          <p:cNvSpPr/>
          <p:nvPr/>
        </p:nvSpPr>
        <p:spPr>
          <a:xfrm>
            <a:off x="7216529" y="34397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1"/>
          <p:cNvSpPr/>
          <p:nvPr/>
        </p:nvSpPr>
        <p:spPr>
          <a:xfrm>
            <a:off x="7595135" y="34397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1"/>
          <p:cNvSpPr/>
          <p:nvPr/>
        </p:nvSpPr>
        <p:spPr>
          <a:xfrm>
            <a:off x="7216529" y="3134939"/>
            <a:ext cx="286800" cy="19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1"/>
          <p:cNvSpPr txBox="1"/>
          <p:nvPr/>
        </p:nvSpPr>
        <p:spPr>
          <a:xfrm>
            <a:off x="8072990" y="2149864"/>
            <a:ext cx="690000" cy="2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Raleway"/>
                <a:ea typeface="Raleway"/>
                <a:cs typeface="Raleway"/>
                <a:sym typeface="Raleway"/>
              </a:rPr>
              <a:t>ALL AT ONCE</a:t>
            </a:r>
            <a:endParaRPr sz="800">
              <a:latin typeface="Raleway"/>
              <a:ea typeface="Raleway"/>
              <a:cs typeface="Raleway"/>
              <a:sym typeface="Raleway"/>
            </a:endParaRPr>
          </a:p>
        </p:txBody>
      </p:sp>
      <p:sp>
        <p:nvSpPr>
          <p:cNvPr id="592" name="Google Shape;592;p71"/>
          <p:cNvSpPr txBox="1"/>
          <p:nvPr/>
        </p:nvSpPr>
        <p:spPr>
          <a:xfrm>
            <a:off x="8117115" y="3291539"/>
            <a:ext cx="690000" cy="20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Raleway"/>
                <a:ea typeface="Raleway"/>
                <a:cs typeface="Raleway"/>
                <a:sym typeface="Raleway"/>
              </a:rPr>
              <a:t>ROLLING</a:t>
            </a:r>
            <a:endParaRPr sz="800">
              <a:latin typeface="Raleway"/>
              <a:ea typeface="Raleway"/>
              <a:cs typeface="Raleway"/>
              <a:sym typeface="Raleway"/>
            </a:endParaRPr>
          </a:p>
        </p:txBody>
      </p:sp>
      <p:sp>
        <p:nvSpPr>
          <p:cNvPr id="593" name="Google Shape;593;p71"/>
          <p:cNvSpPr/>
          <p:nvPr/>
        </p:nvSpPr>
        <p:spPr>
          <a:xfrm>
            <a:off x="7237675" y="3577200"/>
            <a:ext cx="244500" cy="2073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72"/>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599" name="Google Shape;599;p72"/>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1: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Clr>
                <a:schemeClr val="dk1"/>
              </a:buClr>
              <a:buSzPts val="1100"/>
              <a:buFont typeface="Arial"/>
              <a:buNone/>
            </a:pPr>
            <a:r>
              <a:rPr lang="en-US" sz="3300">
                <a:solidFill>
                  <a:srgbClr val="666666"/>
                </a:solidFill>
                <a:latin typeface="Raleway"/>
                <a:ea typeface="Raleway"/>
                <a:cs typeface="Raleway"/>
                <a:sym typeface="Raleway"/>
              </a:rPr>
              <a:t>Workshop Setup</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3"/>
          <p:cNvSpPr txBox="1"/>
          <p:nvPr>
            <p:ph type="title"/>
          </p:nvPr>
        </p:nvSpPr>
        <p:spPr>
          <a:xfrm>
            <a:off x="171678" y="161102"/>
            <a:ext cx="8382000" cy="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t>Workshop </a:t>
            </a:r>
            <a:r>
              <a:rPr lang="en-US" sz="2400"/>
              <a:t>Learning Environment</a:t>
            </a:r>
            <a:endParaRPr sz="2400"/>
          </a:p>
        </p:txBody>
      </p:sp>
      <p:pic>
        <p:nvPicPr>
          <p:cNvPr id="605" name="Google Shape;605;p73"/>
          <p:cNvPicPr preferRelativeResize="0"/>
          <p:nvPr/>
        </p:nvPicPr>
        <p:blipFill>
          <a:blip r:embed="rId3">
            <a:alphaModFix/>
          </a:blip>
          <a:stretch>
            <a:fillRect/>
          </a:stretch>
        </p:blipFill>
        <p:spPr>
          <a:xfrm>
            <a:off x="380988" y="3215725"/>
            <a:ext cx="1285875" cy="971550"/>
          </a:xfrm>
          <a:prstGeom prst="rect">
            <a:avLst/>
          </a:prstGeom>
          <a:noFill/>
          <a:ln>
            <a:noFill/>
          </a:ln>
        </p:spPr>
      </p:pic>
      <p:pic>
        <p:nvPicPr>
          <p:cNvPr id="606" name="Google Shape;606;p73"/>
          <p:cNvPicPr preferRelativeResize="0"/>
          <p:nvPr/>
        </p:nvPicPr>
        <p:blipFill>
          <a:blip r:embed="rId4">
            <a:alphaModFix/>
          </a:blip>
          <a:stretch>
            <a:fillRect/>
          </a:stretch>
        </p:blipFill>
        <p:spPr>
          <a:xfrm>
            <a:off x="7058475" y="2839475"/>
            <a:ext cx="1619250" cy="1724025"/>
          </a:xfrm>
          <a:prstGeom prst="rect">
            <a:avLst/>
          </a:prstGeom>
          <a:noFill/>
          <a:ln>
            <a:noFill/>
          </a:ln>
        </p:spPr>
      </p:pic>
      <p:cxnSp>
        <p:nvCxnSpPr>
          <p:cNvPr id="607" name="Google Shape;607;p73"/>
          <p:cNvCxnSpPr>
            <a:stCxn id="605" idx="3"/>
            <a:endCxn id="606" idx="1"/>
          </p:cNvCxnSpPr>
          <p:nvPr/>
        </p:nvCxnSpPr>
        <p:spPr>
          <a:xfrm>
            <a:off x="1666863" y="3701500"/>
            <a:ext cx="5391600" cy="0"/>
          </a:xfrm>
          <a:prstGeom prst="straightConnector1">
            <a:avLst/>
          </a:prstGeom>
          <a:noFill/>
          <a:ln cap="flat" cmpd="sng" w="9525">
            <a:solidFill>
              <a:schemeClr val="dk2"/>
            </a:solidFill>
            <a:prstDash val="solid"/>
            <a:round/>
            <a:headEnd len="med" w="med" type="none"/>
            <a:tailEnd len="med" w="med" type="triangle"/>
          </a:ln>
        </p:spPr>
      </p:cxnSp>
      <p:sp>
        <p:nvSpPr>
          <p:cNvPr id="608" name="Google Shape;608;p73"/>
          <p:cNvSpPr txBox="1"/>
          <p:nvPr/>
        </p:nvSpPr>
        <p:spPr>
          <a:xfrm>
            <a:off x="171663" y="4187275"/>
            <a:ext cx="16191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aleway"/>
                <a:ea typeface="Raleway"/>
                <a:cs typeface="Raleway"/>
                <a:sym typeface="Raleway"/>
              </a:rPr>
              <a:t>Your </a:t>
            </a:r>
            <a:r>
              <a:rPr lang="en-US">
                <a:latin typeface="Raleway"/>
                <a:ea typeface="Raleway"/>
                <a:cs typeface="Raleway"/>
                <a:sym typeface="Raleway"/>
              </a:rPr>
              <a:t>Laptop</a:t>
            </a:r>
            <a:endParaRPr>
              <a:latin typeface="Raleway"/>
              <a:ea typeface="Raleway"/>
              <a:cs typeface="Raleway"/>
              <a:sym typeface="Raleway"/>
            </a:endParaRPr>
          </a:p>
        </p:txBody>
      </p:sp>
      <p:sp>
        <p:nvSpPr>
          <p:cNvPr id="609" name="Google Shape;609;p73"/>
          <p:cNvSpPr txBox="1"/>
          <p:nvPr/>
        </p:nvSpPr>
        <p:spPr>
          <a:xfrm>
            <a:off x="6799240" y="4231675"/>
            <a:ext cx="19203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aleway"/>
                <a:ea typeface="Raleway"/>
                <a:cs typeface="Raleway"/>
                <a:sym typeface="Raleway"/>
              </a:rPr>
              <a:t>Linux VM workstation /w </a:t>
            </a:r>
            <a:endParaRPr>
              <a:latin typeface="Raleway"/>
              <a:ea typeface="Raleway"/>
              <a:cs typeface="Raleway"/>
              <a:sym typeface="Raleway"/>
            </a:endParaRPr>
          </a:p>
          <a:p>
            <a:pPr indent="0" lvl="0" marL="0" rtl="0" algn="ctr">
              <a:spcBef>
                <a:spcPts val="0"/>
              </a:spcBef>
              <a:spcAft>
                <a:spcPts val="0"/>
              </a:spcAft>
              <a:buNone/>
            </a:pPr>
            <a:r>
              <a:rPr lang="en-US">
                <a:latin typeface="Raleway"/>
                <a:ea typeface="Raleway"/>
                <a:cs typeface="Raleway"/>
                <a:sym typeface="Raleway"/>
              </a:rPr>
              <a:t>Habitat</a:t>
            </a:r>
            <a:r>
              <a:rPr lang="en-US">
                <a:latin typeface="Raleway"/>
                <a:ea typeface="Raleway"/>
                <a:cs typeface="Raleway"/>
                <a:sym typeface="Raleway"/>
              </a:rPr>
              <a:t> Studio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610" name="Google Shape;610;p73"/>
          <p:cNvSpPr txBox="1"/>
          <p:nvPr/>
        </p:nvSpPr>
        <p:spPr>
          <a:xfrm>
            <a:off x="3413975" y="3309700"/>
            <a:ext cx="16191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aleway"/>
                <a:ea typeface="Raleway"/>
                <a:cs typeface="Raleway"/>
                <a:sym typeface="Raleway"/>
              </a:rPr>
              <a:t>ssh</a:t>
            </a:r>
            <a:endParaRPr>
              <a:latin typeface="Raleway"/>
              <a:ea typeface="Raleway"/>
              <a:cs typeface="Raleway"/>
              <a:sym typeface="Raleway"/>
            </a:endParaRPr>
          </a:p>
        </p:txBody>
      </p:sp>
      <p:pic>
        <p:nvPicPr>
          <p:cNvPr id="611" name="Google Shape;611;p73"/>
          <p:cNvPicPr preferRelativeResize="0"/>
          <p:nvPr/>
        </p:nvPicPr>
        <p:blipFill>
          <a:blip r:embed="rId5">
            <a:alphaModFix/>
          </a:blip>
          <a:stretch>
            <a:fillRect/>
          </a:stretch>
        </p:blipFill>
        <p:spPr>
          <a:xfrm>
            <a:off x="5249875" y="862202"/>
            <a:ext cx="1952625" cy="1057275"/>
          </a:xfrm>
          <a:prstGeom prst="rect">
            <a:avLst/>
          </a:prstGeom>
          <a:noFill/>
          <a:ln>
            <a:noFill/>
          </a:ln>
        </p:spPr>
      </p:pic>
      <p:pic>
        <p:nvPicPr>
          <p:cNvPr id="612" name="Google Shape;612;p73"/>
          <p:cNvPicPr preferRelativeResize="0"/>
          <p:nvPr/>
        </p:nvPicPr>
        <p:blipFill>
          <a:blip r:embed="rId6">
            <a:alphaModFix/>
          </a:blip>
          <a:stretch>
            <a:fillRect/>
          </a:stretch>
        </p:blipFill>
        <p:spPr>
          <a:xfrm>
            <a:off x="2094100" y="989950"/>
            <a:ext cx="1115425" cy="929525"/>
          </a:xfrm>
          <a:prstGeom prst="rect">
            <a:avLst/>
          </a:prstGeom>
          <a:noFill/>
          <a:ln>
            <a:noFill/>
          </a:ln>
        </p:spPr>
      </p:pic>
      <p:sp>
        <p:nvSpPr>
          <p:cNvPr id="613" name="Google Shape;613;p73"/>
          <p:cNvSpPr txBox="1"/>
          <p:nvPr/>
        </p:nvSpPr>
        <p:spPr>
          <a:xfrm>
            <a:off x="644650" y="2101275"/>
            <a:ext cx="40143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Your GitHub Account</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US">
                <a:latin typeface="Raleway"/>
                <a:ea typeface="Raleway"/>
                <a:cs typeface="Raleway"/>
                <a:sym typeface="Raleway"/>
              </a:rPr>
              <a:t>Code repo</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US">
                <a:latin typeface="Raleway"/>
                <a:ea typeface="Raleway"/>
                <a:cs typeface="Raleway"/>
                <a:sym typeface="Raleway"/>
              </a:rPr>
              <a:t>Grants </a:t>
            </a:r>
            <a:r>
              <a:rPr lang="en-US">
                <a:latin typeface="Raleway"/>
                <a:ea typeface="Raleway"/>
                <a:cs typeface="Raleway"/>
                <a:sym typeface="Raleway"/>
              </a:rPr>
              <a:t>authorization</a:t>
            </a:r>
            <a:r>
              <a:rPr lang="en-US">
                <a:latin typeface="Raleway"/>
                <a:ea typeface="Raleway"/>
                <a:cs typeface="Raleway"/>
                <a:sym typeface="Raleway"/>
              </a:rPr>
              <a:t> to use Hab Builder</a:t>
            </a:r>
            <a:endParaRPr>
              <a:latin typeface="Raleway"/>
              <a:ea typeface="Raleway"/>
              <a:cs typeface="Raleway"/>
              <a:sym typeface="Raleway"/>
            </a:endParaRPr>
          </a:p>
        </p:txBody>
      </p:sp>
      <p:sp>
        <p:nvSpPr>
          <p:cNvPr id="614" name="Google Shape;614;p73"/>
          <p:cNvSpPr txBox="1"/>
          <p:nvPr/>
        </p:nvSpPr>
        <p:spPr>
          <a:xfrm>
            <a:off x="4533000" y="2101275"/>
            <a:ext cx="40143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Your Habitat Builder Account</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US">
                <a:latin typeface="Raleway"/>
                <a:ea typeface="Raleway"/>
                <a:cs typeface="Raleway"/>
                <a:sym typeface="Raleway"/>
              </a:rPr>
              <a:t>Your project Origins (associated to Github repos)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US">
                <a:latin typeface="Raleway"/>
                <a:ea typeface="Raleway"/>
                <a:cs typeface="Raleway"/>
                <a:sym typeface="Raleway"/>
              </a:rPr>
              <a:t>Your access keys and tokens</a:t>
            </a:r>
            <a:endParaRPr>
              <a:latin typeface="Raleway"/>
              <a:ea typeface="Raleway"/>
              <a:cs typeface="Raleway"/>
              <a:sym typeface="Raleway"/>
            </a:endParaRPr>
          </a:p>
        </p:txBody>
      </p:sp>
      <p:sp>
        <p:nvSpPr>
          <p:cNvPr id="615" name="Google Shape;615;p73"/>
          <p:cNvSpPr txBox="1"/>
          <p:nvPr/>
        </p:nvSpPr>
        <p:spPr>
          <a:xfrm>
            <a:off x="2116276" y="3990450"/>
            <a:ext cx="44928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0000"/>
                </a:solidFill>
                <a:latin typeface="Raleway"/>
                <a:ea typeface="Raleway"/>
                <a:cs typeface="Raleway"/>
                <a:sym typeface="Raleway"/>
              </a:rPr>
              <a:t>For purposes of workshop, everyone will use a standard VM to develop Hab packages.  In normal everyday use you can use Hab Studio on your personal laptop if you chose; a VM workstation is not a requirement to use Habitat!</a:t>
            </a:r>
            <a:endParaRPr sz="1200">
              <a:solidFill>
                <a:srgbClr val="FF000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Lets Begin</a:t>
            </a:r>
            <a:endParaRPr/>
          </a:p>
        </p:txBody>
      </p:sp>
      <p:grpSp>
        <p:nvGrpSpPr>
          <p:cNvPr id="621" name="Google Shape;621;p74"/>
          <p:cNvGrpSpPr/>
          <p:nvPr/>
        </p:nvGrpSpPr>
        <p:grpSpPr>
          <a:xfrm>
            <a:off x="380971" y="1076375"/>
            <a:ext cx="8382015" cy="1467900"/>
            <a:chOff x="380971" y="1076375"/>
            <a:chExt cx="8382015" cy="1467900"/>
          </a:xfrm>
        </p:grpSpPr>
        <p:sp>
          <p:nvSpPr>
            <p:cNvPr id="622" name="Google Shape;622;p74"/>
            <p:cNvSpPr/>
            <p:nvPr/>
          </p:nvSpPr>
          <p:spPr>
            <a:xfrm>
              <a:off x="380986" y="1301675"/>
              <a:ext cx="8382000" cy="1242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a:t>
              </a:r>
              <a:r>
                <a:rPr lang="en-US" sz="1200">
                  <a:solidFill>
                    <a:srgbClr val="FF00FF"/>
                  </a:solidFill>
                  <a:latin typeface="Consolas"/>
                  <a:ea typeface="Consolas"/>
                  <a:cs typeface="Consolas"/>
                  <a:sym typeface="Consolas"/>
                </a:rPr>
                <a:t>vim </a:t>
              </a:r>
              <a:r>
                <a:rPr lang="en-US" sz="1200">
                  <a:solidFill>
                    <a:srgbClr val="FF00FF"/>
                  </a:solidFill>
                  <a:latin typeface="Consolas"/>
                  <a:ea typeface="Consolas"/>
                  <a:cs typeface="Consolas"/>
                  <a:sym typeface="Consolas"/>
                </a:rPr>
                <a:t>&lt;file&gt;</a:t>
              </a:r>
              <a:endParaRPr sz="1200">
                <a:solidFill>
                  <a:srgbClr val="FF00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a:t>
              </a:r>
              <a:r>
                <a:rPr lang="en-US" sz="1200">
                  <a:solidFill>
                    <a:srgbClr val="FF00FF"/>
                  </a:solidFill>
                  <a:latin typeface="Consolas"/>
                  <a:ea typeface="Consolas"/>
                  <a:cs typeface="Consolas"/>
                  <a:sym typeface="Consolas"/>
                </a:rPr>
                <a:t>nano &lt;file&gt;</a:t>
              </a:r>
              <a:endParaRPr sz="1200">
                <a:solidFill>
                  <a:srgbClr val="FF00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chemeClr val="lt1"/>
                  </a:solidFill>
                  <a:latin typeface="Consolas"/>
                  <a:ea typeface="Consolas"/>
                  <a:cs typeface="Consolas"/>
                  <a:sym typeface="Consolas"/>
                </a:rPr>
                <a:t>$ </a:t>
              </a:r>
              <a:r>
                <a:rPr lang="en-US" sz="1200">
                  <a:solidFill>
                    <a:srgbClr val="FF00FF"/>
                  </a:solidFill>
                  <a:latin typeface="Consolas"/>
                  <a:ea typeface="Consolas"/>
                  <a:cs typeface="Consolas"/>
                  <a:sym typeface="Consolas"/>
                </a:rPr>
                <a:t>emacs &lt;file&gt; (just kidding!)</a:t>
              </a:r>
              <a:endParaRPr b="1" sz="1200">
                <a:solidFill>
                  <a:srgbClr val="FF00FF"/>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623" name="Google Shape;623;p74"/>
            <p:cNvSpPr/>
            <p:nvPr/>
          </p:nvSpPr>
          <p:spPr>
            <a:xfrm>
              <a:off x="380971" y="10763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74"/>
          <p:cNvSpPr/>
          <p:nvPr/>
        </p:nvSpPr>
        <p:spPr>
          <a:xfrm>
            <a:off x="434615" y="11336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4"/>
          <p:cNvSpPr/>
          <p:nvPr/>
        </p:nvSpPr>
        <p:spPr>
          <a:xfrm>
            <a:off x="606715" y="11336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4"/>
          <p:cNvSpPr/>
          <p:nvPr/>
        </p:nvSpPr>
        <p:spPr>
          <a:xfrm>
            <a:off x="778815" y="11336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4"/>
          <p:cNvSpPr txBox="1"/>
          <p:nvPr/>
        </p:nvSpPr>
        <p:spPr>
          <a:xfrm>
            <a:off x="381000" y="3049150"/>
            <a:ext cx="7905900" cy="17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aleway"/>
                <a:ea typeface="Raleway"/>
                <a:cs typeface="Raleway"/>
                <a:sym typeface="Raleway"/>
              </a:rPr>
              <a:t>Everything you need to do in this class will be run from the </a:t>
            </a:r>
            <a:r>
              <a:rPr lang="en-US">
                <a:latin typeface="Raleway"/>
                <a:ea typeface="Raleway"/>
                <a:cs typeface="Raleway"/>
                <a:sym typeface="Raleway"/>
              </a:rPr>
              <a:t>command line</a:t>
            </a:r>
            <a:r>
              <a:rPr lang="en-US">
                <a:latin typeface="Raleway"/>
                <a:ea typeface="Raleway"/>
                <a:cs typeface="Raleway"/>
                <a:sym typeface="Raleway"/>
              </a:rPr>
              <a:t> in your Linux workstation, run as the `hab` user.</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t/>
            </a:r>
            <a:endParaRPr>
              <a:solidFill>
                <a:srgbClr val="FF0000"/>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57"/>
          <p:cNvSpPr txBox="1"/>
          <p:nvPr>
            <p:ph type="title"/>
          </p:nvPr>
        </p:nvSpPr>
        <p:spPr>
          <a:xfrm>
            <a:off x="381000" y="342898"/>
            <a:ext cx="51996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Join the workshop Slack</a:t>
            </a:r>
            <a:endParaRPr/>
          </a:p>
        </p:txBody>
      </p:sp>
      <p:pic>
        <p:nvPicPr>
          <p:cNvPr id="229" name="Google Shape;229;p57"/>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230" name="Google Shape;230;p57"/>
          <p:cNvSpPr txBox="1"/>
          <p:nvPr/>
        </p:nvSpPr>
        <p:spPr>
          <a:xfrm>
            <a:off x="772113" y="4010550"/>
            <a:ext cx="37578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Roboto"/>
                <a:ea typeface="Roboto"/>
                <a:cs typeface="Roboto"/>
                <a:sym typeface="Roboto"/>
              </a:rPr>
              <a:t>https://goo.gl/AdTNpW</a:t>
            </a:r>
            <a:endParaRPr sz="2400">
              <a:solidFill>
                <a:schemeClr val="accent1"/>
              </a:solidFill>
            </a:endParaRPr>
          </a:p>
        </p:txBody>
      </p:sp>
      <p:pic>
        <p:nvPicPr>
          <p:cNvPr id="231" name="Google Shape;231;p57"/>
          <p:cNvPicPr preferRelativeResize="0"/>
          <p:nvPr/>
        </p:nvPicPr>
        <p:blipFill>
          <a:blip r:embed="rId4">
            <a:alphaModFix/>
          </a:blip>
          <a:stretch>
            <a:fillRect/>
          </a:stretch>
        </p:blipFill>
        <p:spPr>
          <a:xfrm>
            <a:off x="152400" y="910798"/>
            <a:ext cx="4997214" cy="2947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75"/>
          <p:cNvSpPr txBox="1"/>
          <p:nvPr>
            <p:ph type="title"/>
          </p:nvPr>
        </p:nvSpPr>
        <p:spPr>
          <a:xfrm>
            <a:off x="380975" y="26624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VM Workstation Login</a:t>
            </a:r>
            <a:endParaRPr sz="2400"/>
          </a:p>
        </p:txBody>
      </p:sp>
      <p:sp>
        <p:nvSpPr>
          <p:cNvPr id="633" name="Google Shape;633;p75"/>
          <p:cNvSpPr txBox="1"/>
          <p:nvPr>
            <p:ph idx="1" type="body"/>
          </p:nvPr>
        </p:nvSpPr>
        <p:spPr>
          <a:xfrm>
            <a:off x="381000" y="972225"/>
            <a:ext cx="8382000" cy="3308100"/>
          </a:xfrm>
          <a:prstGeom prst="rect">
            <a:avLst/>
          </a:prstGeom>
        </p:spPr>
        <p:txBody>
          <a:bodyPr anchorCtr="0" anchor="t" bIns="68575" lIns="68575" spcFirstLastPara="1" rIns="68575" wrap="square" tIns="68575">
            <a:noAutofit/>
          </a:bodyPr>
          <a:lstStyle/>
          <a:p>
            <a:pPr indent="-342900" lvl="0" marL="457200" rtl="0" algn="l">
              <a:spcBef>
                <a:spcPts val="500"/>
              </a:spcBef>
              <a:spcAft>
                <a:spcPts val="0"/>
              </a:spcAft>
              <a:buSzPts val="1800"/>
              <a:buAutoNum type="arabicPeriod"/>
            </a:pPr>
            <a:r>
              <a:rPr lang="en-US"/>
              <a:t>Your IP is written on the piece of paper you received when you arrived</a:t>
            </a:r>
            <a:endParaRPr/>
          </a:p>
          <a:p>
            <a:pPr indent="-342900" lvl="0" marL="457200" rtl="0" algn="l">
              <a:spcBef>
                <a:spcPts val="0"/>
              </a:spcBef>
              <a:spcAft>
                <a:spcPts val="0"/>
              </a:spcAft>
              <a:buSzPts val="1800"/>
              <a:buAutoNum type="arabicPeriod"/>
            </a:pPr>
            <a:r>
              <a:rPr lang="en-US"/>
              <a:t>ssh hab@&lt;YOUR IP ADDRESS&gt;</a:t>
            </a:r>
            <a:endParaRPr/>
          </a:p>
          <a:p>
            <a:pPr indent="-342900" lvl="0" marL="457200" rtl="0" algn="l">
              <a:spcBef>
                <a:spcPts val="0"/>
              </a:spcBef>
              <a:spcAft>
                <a:spcPts val="0"/>
              </a:spcAft>
              <a:buSzPts val="1800"/>
              <a:buAutoNum type="arabicPeriod"/>
            </a:pPr>
            <a:r>
              <a:rPr lang="en-US"/>
              <a:t>Password:  chefhab1!</a:t>
            </a:r>
            <a:endParaRPr/>
          </a:p>
          <a:p>
            <a:pPr indent="-342900" lvl="0" marL="457200" rtl="0" algn="l">
              <a:spcBef>
                <a:spcPts val="0"/>
              </a:spcBef>
              <a:spcAft>
                <a:spcPts val="0"/>
              </a:spcAft>
              <a:buSzPts val="1800"/>
              <a:buAutoNum type="arabicPeriod"/>
            </a:pPr>
            <a:r>
              <a:rPr lang="en-US"/>
              <a:t>Once logged in “claim” by creating a file with your fullname, `sudo touch &lt;your fullname&gt;`   </a:t>
            </a:r>
            <a:endParaRPr/>
          </a:p>
          <a:p>
            <a:pPr indent="0" lvl="0" marL="0" rtl="0" algn="ctr">
              <a:spcBef>
                <a:spcPts val="500"/>
              </a:spcBef>
              <a:spcAft>
                <a:spcPts val="0"/>
              </a:spcAft>
              <a:buNone/>
            </a:pPr>
            <a:r>
              <a:t/>
            </a:r>
            <a:endParaRPr/>
          </a:p>
          <a:p>
            <a:pPr indent="0" lvl="0" marL="0" rtl="0" algn="ctr">
              <a:spcBef>
                <a:spcPts val="500"/>
              </a:spcBef>
              <a:spcAft>
                <a:spcPts val="0"/>
              </a:spcAft>
              <a:buNone/>
            </a:pPr>
            <a:r>
              <a:t/>
            </a:r>
            <a:endParaRPr/>
          </a:p>
          <a:p>
            <a:pPr indent="0" lvl="0" marL="0" rtl="0" algn="ctr">
              <a:spcBef>
                <a:spcPts val="500"/>
              </a:spcBef>
              <a:spcAft>
                <a:spcPts val="0"/>
              </a:spcAft>
              <a:buNone/>
            </a:pPr>
            <a:r>
              <a:t/>
            </a:r>
            <a:endParaRPr/>
          </a:p>
          <a:p>
            <a:pPr indent="0" lvl="0" marL="0" rtl="0" algn="ctr">
              <a:spcBef>
                <a:spcPts val="500"/>
              </a:spcBef>
              <a:spcAft>
                <a:spcPts val="500"/>
              </a:spcAft>
              <a:buNone/>
            </a:pPr>
            <a:r>
              <a:t/>
            </a:r>
            <a:endParaRPr/>
          </a:p>
        </p:txBody>
      </p:sp>
      <p:grpSp>
        <p:nvGrpSpPr>
          <p:cNvPr id="634" name="Google Shape;634;p75"/>
          <p:cNvGrpSpPr/>
          <p:nvPr/>
        </p:nvGrpSpPr>
        <p:grpSpPr>
          <a:xfrm>
            <a:off x="380971" y="2856525"/>
            <a:ext cx="8382004" cy="2043300"/>
            <a:chOff x="380971" y="1609775"/>
            <a:chExt cx="8382004" cy="2043300"/>
          </a:xfrm>
        </p:grpSpPr>
        <p:sp>
          <p:nvSpPr>
            <p:cNvPr id="635" name="Google Shape;635;p75"/>
            <p:cNvSpPr/>
            <p:nvPr/>
          </p:nvSpPr>
          <p:spPr>
            <a:xfrm>
              <a:off x="380975" y="1835075"/>
              <a:ext cx="8382000" cy="18180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a:t>
              </a:r>
              <a:r>
                <a:rPr b="1" lang="en-US" sz="1200">
                  <a:solidFill>
                    <a:srgbClr val="FFFFFF"/>
                  </a:solidFill>
                  <a:latin typeface="Consolas"/>
                  <a:ea typeface="Consolas"/>
                  <a:cs typeface="Consolas"/>
                  <a:sym typeface="Consolas"/>
                </a:rPr>
                <a:t>s</a:t>
              </a:r>
              <a:r>
                <a:rPr b="1" lang="en-US" sz="1200">
                  <a:solidFill>
                    <a:srgbClr val="FFFFFF"/>
                  </a:solidFill>
                  <a:latin typeface="Consolas"/>
                  <a:ea typeface="Consolas"/>
                  <a:cs typeface="Consolas"/>
                  <a:sym typeface="Consolas"/>
                </a:rPr>
                <a:t>sh hab@&lt;YOUR IP ADDRESS&gt;</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hab@&lt;YOUR IP ADDRESS&gt; password</a:t>
              </a:r>
              <a:r>
                <a:rPr lang="en-US" sz="1200">
                  <a:solidFill>
                    <a:srgbClr val="FFFFFF"/>
                  </a:solidFill>
                  <a:latin typeface="Consolas"/>
                  <a:ea typeface="Consolas"/>
                  <a:cs typeface="Consolas"/>
                  <a:sym typeface="Consolas"/>
                </a:rPr>
                <a:t>: </a:t>
              </a:r>
              <a:r>
                <a:rPr b="1" lang="en-US" sz="1200">
                  <a:solidFill>
                    <a:srgbClr val="FF9900"/>
                  </a:solidFill>
                  <a:latin typeface="Consolas"/>
                  <a:ea typeface="Consolas"/>
                  <a:cs typeface="Consolas"/>
                  <a:sym typeface="Consolas"/>
                </a:rPr>
                <a:t>chefhab1!</a:t>
              </a:r>
              <a:endParaRPr b="1" sz="1200">
                <a:solidFill>
                  <a:srgbClr val="FF99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chemeClr val="lt1"/>
                  </a:solidFill>
                  <a:latin typeface="Consolas"/>
                  <a:ea typeface="Consolas"/>
                  <a:cs typeface="Consolas"/>
                  <a:sym typeface="Consolas"/>
                </a:rPr>
                <a:t>$ </a:t>
              </a:r>
              <a:r>
                <a:rPr lang="en-US" sz="1200">
                  <a:solidFill>
                    <a:srgbClr val="FFFFFF"/>
                  </a:solidFill>
                  <a:latin typeface="Consolas"/>
                  <a:ea typeface="Consolas"/>
                  <a:cs typeface="Consolas"/>
                  <a:sym typeface="Consolas"/>
                </a:rPr>
                <a:t>cd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chemeClr val="lt1"/>
                  </a:solidFill>
                  <a:latin typeface="Consolas"/>
                  <a:ea typeface="Consolas"/>
                  <a:cs typeface="Consolas"/>
                  <a:sym typeface="Consolas"/>
                </a:rPr>
                <a:t>$ </a:t>
              </a:r>
              <a:r>
                <a:rPr lang="en-US" sz="1200">
                  <a:solidFill>
                    <a:srgbClr val="FFFFFF"/>
                  </a:solidFill>
                  <a:latin typeface="Consolas"/>
                  <a:ea typeface="Consolas"/>
                  <a:cs typeface="Consolas"/>
                  <a:sym typeface="Consolas"/>
                </a:rPr>
                <a:t>touch &lt;your first_AND_last name&gt;</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chemeClr val="accent5"/>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b="1" sz="1100">
                <a:solidFill>
                  <a:srgbClr val="E06666"/>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5AB7B2"/>
                  </a:solidFill>
                  <a:latin typeface="Consolas"/>
                  <a:ea typeface="Consolas"/>
                  <a:cs typeface="Consolas"/>
                  <a:sym typeface="Consolas"/>
                </a:rPr>
                <a:t> </a:t>
              </a:r>
              <a:endParaRPr b="1"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b="1" sz="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636" name="Google Shape;636;p75"/>
            <p:cNvSpPr/>
            <p:nvPr/>
          </p:nvSpPr>
          <p:spPr>
            <a:xfrm>
              <a:off x="380971" y="16097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248575" y="175624"/>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Install the latest version of Habitat </a:t>
            </a:r>
            <a:endParaRPr sz="2400"/>
          </a:p>
        </p:txBody>
      </p:sp>
      <p:sp>
        <p:nvSpPr>
          <p:cNvPr id="642" name="Google Shape;642;p76"/>
          <p:cNvSpPr txBox="1"/>
          <p:nvPr>
            <p:ph idx="1" type="body"/>
          </p:nvPr>
        </p:nvSpPr>
        <p:spPr>
          <a:xfrm>
            <a:off x="380975" y="3060374"/>
            <a:ext cx="8382000" cy="9834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You should see that Habitat is now installed</a:t>
            </a:r>
            <a:endParaRPr/>
          </a:p>
        </p:txBody>
      </p:sp>
      <p:grpSp>
        <p:nvGrpSpPr>
          <p:cNvPr id="643" name="Google Shape;643;p76"/>
          <p:cNvGrpSpPr/>
          <p:nvPr/>
        </p:nvGrpSpPr>
        <p:grpSpPr>
          <a:xfrm>
            <a:off x="380971" y="1418425"/>
            <a:ext cx="8382015" cy="1467900"/>
            <a:chOff x="380971" y="1076375"/>
            <a:chExt cx="8382015" cy="1467900"/>
          </a:xfrm>
        </p:grpSpPr>
        <p:sp>
          <p:nvSpPr>
            <p:cNvPr id="644" name="Google Shape;644;p76"/>
            <p:cNvSpPr/>
            <p:nvPr/>
          </p:nvSpPr>
          <p:spPr>
            <a:xfrm>
              <a:off x="380986" y="1301675"/>
              <a:ext cx="8382000" cy="1242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a:t>
              </a:r>
              <a:r>
                <a:rPr b="1" lang="en-US" sz="1200">
                  <a:solidFill>
                    <a:srgbClr val="FFFFFF"/>
                  </a:solidFill>
                  <a:latin typeface="Consolas"/>
                  <a:ea typeface="Consolas"/>
                  <a:cs typeface="Consolas"/>
                  <a:sym typeface="Consolas"/>
                </a:rPr>
                <a:t>curl https://raw.githubusercontent.com/habitat-sh/habitat/master/components/hab/install.sh | sudo bash</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b="1" sz="1200">
                <a:solidFill>
                  <a:srgbClr val="FF00FF"/>
                </a:solidFill>
                <a:latin typeface="Consolas"/>
                <a:ea typeface="Consolas"/>
                <a:cs typeface="Consolas"/>
                <a:sym typeface="Consolas"/>
              </a:endParaRPr>
            </a:p>
            <a:p>
              <a:pPr indent="0" lvl="0" marL="0" rtl="0" algn="l">
                <a:spcBef>
                  <a:spcPts val="500"/>
                </a:spcBef>
                <a:spcAft>
                  <a:spcPts val="0"/>
                </a:spcAft>
                <a:buNone/>
              </a:pPr>
              <a:r>
                <a:t/>
              </a:r>
              <a:endParaRPr b="1" sz="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p:txBody>
        </p:sp>
        <p:sp>
          <p:nvSpPr>
            <p:cNvPr id="645" name="Google Shape;645;p76"/>
            <p:cNvSpPr/>
            <p:nvPr/>
          </p:nvSpPr>
          <p:spPr>
            <a:xfrm>
              <a:off x="380971" y="10763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76"/>
          <p:cNvGrpSpPr/>
          <p:nvPr/>
        </p:nvGrpSpPr>
        <p:grpSpPr>
          <a:xfrm>
            <a:off x="380971" y="3535675"/>
            <a:ext cx="8382015" cy="1467900"/>
            <a:chOff x="380971" y="1076375"/>
            <a:chExt cx="8382015" cy="1467900"/>
          </a:xfrm>
        </p:grpSpPr>
        <p:sp>
          <p:nvSpPr>
            <p:cNvPr id="647" name="Google Shape;647;p76"/>
            <p:cNvSpPr/>
            <p:nvPr/>
          </p:nvSpPr>
          <p:spPr>
            <a:xfrm>
              <a:off x="380986" y="1301675"/>
              <a:ext cx="8382000" cy="1242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hab --version</a:t>
              </a:r>
              <a:endParaRPr sz="1200">
                <a:solidFill>
                  <a:srgbClr val="FFFFFF"/>
                </a:solidFill>
                <a:latin typeface="Consolas"/>
                <a:ea typeface="Consolas"/>
                <a:cs typeface="Consolas"/>
                <a:sym typeface="Consolas"/>
              </a:endParaRPr>
            </a:p>
            <a:p>
              <a:pPr indent="0" lvl="0" marL="0" rtl="0" algn="l">
                <a:spcBef>
                  <a:spcPts val="0"/>
                </a:spcBef>
                <a:spcAft>
                  <a:spcPts val="0"/>
                </a:spcAft>
                <a:buClr>
                  <a:schemeClr val="dk2"/>
                </a:buClr>
                <a:buSzPts val="1100"/>
                <a:buFont typeface="Arial"/>
                <a:buNone/>
              </a:pPr>
              <a:r>
                <a:t/>
              </a:r>
              <a:endParaRPr sz="1200">
                <a:solidFill>
                  <a:srgbClr val="FF00FF"/>
                </a:solidFill>
                <a:latin typeface="Consolas"/>
                <a:ea typeface="Consolas"/>
                <a:cs typeface="Consolas"/>
                <a:sym typeface="Consolas"/>
              </a:endParaRPr>
            </a:p>
            <a:p>
              <a:pPr indent="0" lvl="0" marL="0" rtl="0" algn="l">
                <a:spcBef>
                  <a:spcPts val="0"/>
                </a:spcBef>
                <a:spcAft>
                  <a:spcPts val="0"/>
                </a:spcAft>
                <a:buNone/>
              </a:pPr>
              <a:r>
                <a:t/>
              </a:r>
              <a:endParaRPr sz="1100">
                <a:solidFill>
                  <a:srgbClr val="FFFFFF"/>
                </a:solidFill>
                <a:latin typeface="Consolas"/>
                <a:ea typeface="Consolas"/>
                <a:cs typeface="Consolas"/>
                <a:sym typeface="Consolas"/>
              </a:endParaRPr>
            </a:p>
          </p:txBody>
        </p:sp>
        <p:sp>
          <p:nvSpPr>
            <p:cNvPr id="648" name="Google Shape;648;p76"/>
            <p:cNvSpPr/>
            <p:nvPr/>
          </p:nvSpPr>
          <p:spPr>
            <a:xfrm>
              <a:off x="380971" y="10763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76"/>
          <p:cNvSpPr/>
          <p:nvPr/>
        </p:nvSpPr>
        <p:spPr>
          <a:xfrm>
            <a:off x="488265" y="3641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6"/>
          <p:cNvSpPr/>
          <p:nvPr/>
        </p:nvSpPr>
        <p:spPr>
          <a:xfrm>
            <a:off x="660365" y="3641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6"/>
          <p:cNvSpPr/>
          <p:nvPr/>
        </p:nvSpPr>
        <p:spPr>
          <a:xfrm>
            <a:off x="832465" y="3641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6"/>
          <p:cNvSpPr txBox="1"/>
          <p:nvPr>
            <p:ph idx="1" type="body"/>
          </p:nvPr>
        </p:nvSpPr>
        <p:spPr>
          <a:xfrm>
            <a:off x="324275" y="919799"/>
            <a:ext cx="8382000" cy="9834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On your VM workstation, logged in as the hab user        </a:t>
            </a:r>
            <a:r>
              <a:rPr i="1" lang="en-US">
                <a:solidFill>
                  <a:srgbClr val="38761D"/>
                </a:solidFill>
              </a:rPr>
              <a:t>            </a:t>
            </a:r>
            <a:endParaRPr i="1">
              <a:solidFill>
                <a:srgbClr val="38761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pic>
        <p:nvPicPr>
          <p:cNvPr id="657" name="Google Shape;657;p77"/>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658" name="Google Shape;658;p77"/>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2: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Builder Account</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Setup</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7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What is Habitat Builder?</a:t>
            </a:r>
            <a:endParaRPr/>
          </a:p>
        </p:txBody>
      </p:sp>
      <p:sp>
        <p:nvSpPr>
          <p:cNvPr id="664" name="Google Shape;664;p78"/>
          <p:cNvSpPr txBox="1"/>
          <p:nvPr>
            <p:ph idx="1" type="body"/>
          </p:nvPr>
        </p:nvSpPr>
        <p:spPr>
          <a:xfrm>
            <a:off x="381000" y="1035925"/>
            <a:ext cx="44673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A Publicly Hosted Habitat Service </a:t>
            </a:r>
            <a:endParaRPr/>
          </a:p>
          <a:p>
            <a:pPr indent="-298450" lvl="1" marL="914400" rtl="0" algn="l">
              <a:spcBef>
                <a:spcPts val="0"/>
              </a:spcBef>
              <a:spcAft>
                <a:spcPts val="0"/>
              </a:spcAft>
              <a:buSzPts val="1100"/>
              <a:buChar char="○"/>
            </a:pPr>
            <a:r>
              <a:rPr lang="en-US"/>
              <a:t>Private version now available</a:t>
            </a:r>
            <a:endParaRPr/>
          </a:p>
          <a:p>
            <a:pPr indent="0" lvl="0" marL="457200" rtl="0" algn="l">
              <a:spcBef>
                <a:spcPts val="500"/>
              </a:spcBef>
              <a:spcAft>
                <a:spcPts val="0"/>
              </a:spcAft>
              <a:buNone/>
            </a:pPr>
            <a:r>
              <a:t/>
            </a:r>
            <a:endParaRPr/>
          </a:p>
          <a:p>
            <a:pPr indent="-298450" lvl="0" marL="457200" rtl="0" algn="l">
              <a:spcBef>
                <a:spcPts val="500"/>
              </a:spcBef>
              <a:spcAft>
                <a:spcPts val="0"/>
              </a:spcAft>
              <a:buSzPts val="1100"/>
              <a:buChar char="●"/>
            </a:pPr>
            <a:r>
              <a:rPr lang="en-US"/>
              <a:t>Manages Origins </a:t>
            </a:r>
            <a:endParaRPr/>
          </a:p>
          <a:p>
            <a:pPr indent="-298450" lvl="1" marL="914400" rtl="0" algn="l">
              <a:spcBef>
                <a:spcPts val="0"/>
              </a:spcBef>
              <a:spcAft>
                <a:spcPts val="0"/>
              </a:spcAft>
              <a:buSzPts val="1100"/>
              <a:buChar char="○"/>
            </a:pPr>
            <a:r>
              <a:rPr lang="en-US"/>
              <a:t>A logical construct, could be a business, a division, a project or an individual</a:t>
            </a:r>
            <a:endParaRPr/>
          </a:p>
          <a:p>
            <a:pPr indent="-298450" lvl="1" marL="914400" rtl="0" algn="l">
              <a:spcBef>
                <a:spcPts val="0"/>
              </a:spcBef>
              <a:spcAft>
                <a:spcPts val="0"/>
              </a:spcAft>
              <a:buSzPts val="1100"/>
              <a:buChar char="○"/>
            </a:pPr>
            <a:r>
              <a:rPr lang="en-US"/>
              <a:t>Has associated Habitat Build Plans from GitHub application repos</a:t>
            </a:r>
            <a:endParaRPr/>
          </a:p>
          <a:p>
            <a:pPr indent="0" lvl="0" marL="457200" rtl="0" algn="l">
              <a:spcBef>
                <a:spcPts val="500"/>
              </a:spcBef>
              <a:spcAft>
                <a:spcPts val="0"/>
              </a:spcAft>
              <a:buNone/>
            </a:pPr>
            <a:r>
              <a:t/>
            </a:r>
            <a:endParaRPr/>
          </a:p>
          <a:p>
            <a:pPr indent="-298450" lvl="0" marL="457200" rtl="0" algn="l">
              <a:spcBef>
                <a:spcPts val="500"/>
              </a:spcBef>
              <a:spcAft>
                <a:spcPts val="0"/>
              </a:spcAft>
              <a:buSzPts val="1100"/>
              <a:buChar char="●"/>
            </a:pPr>
            <a:r>
              <a:rPr lang="en-US"/>
              <a:t>Manages Habitat packages</a:t>
            </a:r>
            <a:endParaRPr/>
          </a:p>
          <a:p>
            <a:pPr indent="-298450" lvl="1" marL="914400" rtl="0" algn="l">
              <a:spcBef>
                <a:spcPts val="0"/>
              </a:spcBef>
              <a:spcAft>
                <a:spcPts val="0"/>
              </a:spcAft>
              <a:buSzPts val="1100"/>
              <a:buChar char="○"/>
            </a:pPr>
            <a:r>
              <a:rPr lang="en-US"/>
              <a:t>Habitat packages are the results of  executing a Build Plan</a:t>
            </a:r>
            <a:endParaRPr/>
          </a:p>
          <a:p>
            <a:pPr indent="0" lvl="0" marL="0" marR="0" rtl="0" algn="l">
              <a:lnSpc>
                <a:spcPct val="90000"/>
              </a:lnSpc>
              <a:spcBef>
                <a:spcPts val="500"/>
              </a:spcBef>
              <a:spcAft>
                <a:spcPts val="500"/>
              </a:spcAft>
              <a:buNone/>
            </a:pPr>
            <a:r>
              <a:t/>
            </a:r>
            <a:endParaRPr/>
          </a:p>
        </p:txBody>
      </p:sp>
      <p:pic>
        <p:nvPicPr>
          <p:cNvPr id="665" name="Google Shape;665;p78"/>
          <p:cNvPicPr preferRelativeResize="0"/>
          <p:nvPr/>
        </p:nvPicPr>
        <p:blipFill>
          <a:blip r:embed="rId3">
            <a:alphaModFix/>
          </a:blip>
          <a:stretch>
            <a:fillRect/>
          </a:stretch>
        </p:blipFill>
        <p:spPr>
          <a:xfrm>
            <a:off x="5173300" y="1398200"/>
            <a:ext cx="3970699" cy="2091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79"/>
          <p:cNvSpPr txBox="1"/>
          <p:nvPr>
            <p:ph type="title"/>
          </p:nvPr>
        </p:nvSpPr>
        <p:spPr>
          <a:xfrm>
            <a:off x="381000" y="1159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Setup your Habitat Builder account</a:t>
            </a:r>
            <a:endParaRPr sz="2400"/>
          </a:p>
        </p:txBody>
      </p:sp>
      <p:sp>
        <p:nvSpPr>
          <p:cNvPr id="671" name="Google Shape;671;p79"/>
          <p:cNvSpPr txBox="1"/>
          <p:nvPr>
            <p:ph idx="1" type="body"/>
          </p:nvPr>
        </p:nvSpPr>
        <p:spPr>
          <a:xfrm>
            <a:off x="381000" y="649426"/>
            <a:ext cx="8382000" cy="18783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GitHub accounts are integrated into Builder.   </a:t>
            </a:r>
            <a:endParaRPr/>
          </a:p>
          <a:p>
            <a:pPr indent="-298450" lvl="1" marL="914400" rtl="0" algn="l">
              <a:spcBef>
                <a:spcPts val="0"/>
              </a:spcBef>
              <a:spcAft>
                <a:spcPts val="0"/>
              </a:spcAft>
              <a:buSzPts val="1100"/>
              <a:buChar char="○"/>
            </a:pPr>
            <a:r>
              <a:rPr b="1" lang="en-US"/>
              <a:t>If you don’t already have a GitHub account, FIRST</a:t>
            </a:r>
            <a:r>
              <a:rPr lang="en-US"/>
              <a:t> create one at https://github.com</a:t>
            </a:r>
            <a:endParaRPr/>
          </a:p>
          <a:p>
            <a:pPr indent="0" lvl="0" marL="457200" rtl="0" algn="l">
              <a:spcBef>
                <a:spcPts val="500"/>
              </a:spcBef>
              <a:spcAft>
                <a:spcPts val="0"/>
              </a:spcAft>
              <a:buNone/>
            </a:pPr>
            <a:r>
              <a:t/>
            </a:r>
            <a:endParaRPr/>
          </a:p>
          <a:p>
            <a:pPr indent="-298450" lvl="0" marL="457200" rtl="0" algn="l">
              <a:spcBef>
                <a:spcPts val="500"/>
              </a:spcBef>
              <a:spcAft>
                <a:spcPts val="0"/>
              </a:spcAft>
              <a:buSzPts val="1100"/>
              <a:buChar char="●"/>
            </a:pPr>
            <a:r>
              <a:rPr lang="en-US"/>
              <a:t>Sign into Habitat Builder:   </a:t>
            </a:r>
            <a:r>
              <a:rPr lang="en-US"/>
              <a:t>https://bldr.habitat.sh/#/sign-in</a:t>
            </a:r>
            <a:r>
              <a:rPr lang="en-US"/>
              <a:t> </a:t>
            </a:r>
            <a:endParaRPr/>
          </a:p>
          <a:p>
            <a:pPr indent="-298450" lvl="1" marL="914400" rtl="0" algn="l">
              <a:spcBef>
                <a:spcPts val="0"/>
              </a:spcBef>
              <a:spcAft>
                <a:spcPts val="0"/>
              </a:spcAft>
              <a:buSzPts val="1100"/>
              <a:buChar char="○"/>
            </a:pPr>
            <a:r>
              <a:rPr lang="en-US"/>
              <a:t>Allow it to authorize the permissions to GitHub</a:t>
            </a:r>
            <a:endParaRPr/>
          </a:p>
        </p:txBody>
      </p:sp>
      <p:pic>
        <p:nvPicPr>
          <p:cNvPr id="672" name="Google Shape;672;p79"/>
          <p:cNvPicPr preferRelativeResize="0"/>
          <p:nvPr/>
        </p:nvPicPr>
        <p:blipFill>
          <a:blip r:embed="rId3">
            <a:alphaModFix/>
          </a:blip>
          <a:stretch>
            <a:fillRect/>
          </a:stretch>
        </p:blipFill>
        <p:spPr>
          <a:xfrm>
            <a:off x="1401125" y="2697100"/>
            <a:ext cx="2654424" cy="2294001"/>
          </a:xfrm>
          <a:prstGeom prst="rect">
            <a:avLst/>
          </a:prstGeom>
          <a:noFill/>
          <a:ln>
            <a:noFill/>
          </a:ln>
        </p:spPr>
      </p:pic>
      <p:pic>
        <p:nvPicPr>
          <p:cNvPr id="673" name="Google Shape;673;p79"/>
          <p:cNvPicPr preferRelativeResize="0"/>
          <p:nvPr/>
        </p:nvPicPr>
        <p:blipFill>
          <a:blip r:embed="rId4">
            <a:alphaModFix/>
          </a:blip>
          <a:stretch>
            <a:fillRect/>
          </a:stretch>
        </p:blipFill>
        <p:spPr>
          <a:xfrm>
            <a:off x="4755240" y="2671375"/>
            <a:ext cx="2267058" cy="23454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Setup your Habitat Origin</a:t>
            </a:r>
            <a:endParaRPr sz="2400"/>
          </a:p>
        </p:txBody>
      </p:sp>
      <p:pic>
        <p:nvPicPr>
          <p:cNvPr id="679" name="Google Shape;679;p80"/>
          <p:cNvPicPr preferRelativeResize="0"/>
          <p:nvPr/>
        </p:nvPicPr>
        <p:blipFill>
          <a:blip r:embed="rId3">
            <a:alphaModFix/>
          </a:blip>
          <a:stretch>
            <a:fillRect/>
          </a:stretch>
        </p:blipFill>
        <p:spPr>
          <a:xfrm>
            <a:off x="676725" y="1688599"/>
            <a:ext cx="7790548" cy="1648000"/>
          </a:xfrm>
          <a:prstGeom prst="rect">
            <a:avLst/>
          </a:prstGeom>
          <a:noFill/>
          <a:ln>
            <a:noFill/>
          </a:ln>
        </p:spPr>
      </p:pic>
      <p:sp>
        <p:nvSpPr>
          <p:cNvPr id="680" name="Google Shape;680;p80"/>
          <p:cNvSpPr txBox="1"/>
          <p:nvPr>
            <p:ph idx="1" type="body"/>
          </p:nvPr>
        </p:nvSpPr>
        <p:spPr>
          <a:xfrm>
            <a:off x="616250" y="1028075"/>
            <a:ext cx="5349600" cy="5550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Select “Create Origin” in Builder</a:t>
            </a:r>
            <a:endParaRPr/>
          </a:p>
        </p:txBody>
      </p:sp>
      <p:cxnSp>
        <p:nvCxnSpPr>
          <p:cNvPr id="681" name="Google Shape;681;p80"/>
          <p:cNvCxnSpPr/>
          <p:nvPr/>
        </p:nvCxnSpPr>
        <p:spPr>
          <a:xfrm flipH="1">
            <a:off x="3415550" y="1648275"/>
            <a:ext cx="828900" cy="739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81"/>
          <p:cNvSpPr txBox="1"/>
          <p:nvPr>
            <p:ph type="title"/>
          </p:nvPr>
        </p:nvSpPr>
        <p:spPr>
          <a:xfrm>
            <a:off x="381000" y="2313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Setup Your Habitat Origin </a:t>
            </a:r>
            <a:endParaRPr sz="2400"/>
          </a:p>
        </p:txBody>
      </p:sp>
      <p:pic>
        <p:nvPicPr>
          <p:cNvPr id="687" name="Google Shape;687;p81"/>
          <p:cNvPicPr preferRelativeResize="0"/>
          <p:nvPr/>
        </p:nvPicPr>
        <p:blipFill>
          <a:blip r:embed="rId3">
            <a:alphaModFix/>
          </a:blip>
          <a:stretch>
            <a:fillRect/>
          </a:stretch>
        </p:blipFill>
        <p:spPr>
          <a:xfrm>
            <a:off x="1367899" y="1992026"/>
            <a:ext cx="6096475" cy="3012073"/>
          </a:xfrm>
          <a:prstGeom prst="rect">
            <a:avLst/>
          </a:prstGeom>
          <a:noFill/>
          <a:ln>
            <a:noFill/>
          </a:ln>
        </p:spPr>
      </p:pic>
      <p:sp>
        <p:nvSpPr>
          <p:cNvPr id="688" name="Google Shape;688;p81"/>
          <p:cNvSpPr txBox="1"/>
          <p:nvPr/>
        </p:nvSpPr>
        <p:spPr>
          <a:xfrm>
            <a:off x="1196875" y="744475"/>
            <a:ext cx="6313500" cy="38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Input your desired Origin Name. </a:t>
            </a:r>
            <a:endParaRPr>
              <a:solidFill>
                <a:schemeClr val="accent1"/>
              </a:solidFill>
              <a:latin typeface="Raleway"/>
              <a:ea typeface="Raleway"/>
              <a:cs typeface="Raleway"/>
              <a:sym typeface="Raleway"/>
            </a:endParaRPr>
          </a:p>
          <a:p>
            <a:pPr indent="-317500" lvl="1" marL="914400" rtl="0" algn="l">
              <a:spcBef>
                <a:spcPts val="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Recommended Origin Name:  Use your shortname or fullname.  No Spaces!</a:t>
            </a:r>
            <a:endParaRPr>
              <a:solidFill>
                <a:schemeClr val="accent1"/>
              </a:solidFill>
              <a:latin typeface="Raleway"/>
              <a:ea typeface="Raleway"/>
              <a:cs typeface="Raleway"/>
              <a:sym typeface="Raleway"/>
            </a:endParaRPr>
          </a:p>
          <a:p>
            <a:pPr indent="-317500" lvl="0" marL="457200" rtl="0" algn="l">
              <a:spcBef>
                <a:spcPts val="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Select “Public Packages”</a:t>
            </a:r>
            <a:endParaRPr>
              <a:solidFill>
                <a:schemeClr val="accent1"/>
              </a:solidFill>
              <a:latin typeface="Raleway"/>
              <a:ea typeface="Raleway"/>
              <a:cs typeface="Raleway"/>
              <a:sym typeface="Raleway"/>
            </a:endParaRPr>
          </a:p>
          <a:p>
            <a:pPr indent="-317500" lvl="0" marL="457200" rtl="0" algn="l">
              <a:spcBef>
                <a:spcPts val="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Save </a:t>
            </a:r>
            <a:endParaRPr>
              <a:solidFill>
                <a:schemeClr val="accent1"/>
              </a:solidFill>
              <a:latin typeface="Raleway"/>
              <a:ea typeface="Raleway"/>
              <a:cs typeface="Raleway"/>
              <a:sym typeface="Raleway"/>
            </a:endParaRPr>
          </a:p>
        </p:txBody>
      </p:sp>
      <p:cxnSp>
        <p:nvCxnSpPr>
          <p:cNvPr id="689" name="Google Shape;689;p81"/>
          <p:cNvCxnSpPr/>
          <p:nvPr/>
        </p:nvCxnSpPr>
        <p:spPr>
          <a:xfrm rot="10800000">
            <a:off x="3163600" y="4743525"/>
            <a:ext cx="934500" cy="229200"/>
          </a:xfrm>
          <a:prstGeom prst="straightConnector1">
            <a:avLst/>
          </a:prstGeom>
          <a:noFill/>
          <a:ln cap="flat" cmpd="sng" w="28575">
            <a:solidFill>
              <a:srgbClr val="FF0000"/>
            </a:solidFill>
            <a:prstDash val="solid"/>
            <a:round/>
            <a:headEnd len="med" w="med" type="none"/>
            <a:tailEnd len="med" w="med" type="triangle"/>
          </a:ln>
        </p:spPr>
      </p:cxnSp>
      <p:cxnSp>
        <p:nvCxnSpPr>
          <p:cNvPr id="690" name="Google Shape;690;p81"/>
          <p:cNvCxnSpPr/>
          <p:nvPr/>
        </p:nvCxnSpPr>
        <p:spPr>
          <a:xfrm flipH="1">
            <a:off x="3163700" y="2202000"/>
            <a:ext cx="828900" cy="739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8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Setup your </a:t>
            </a:r>
            <a:r>
              <a:rPr lang="en-US" sz="2400"/>
              <a:t>Access Token </a:t>
            </a:r>
            <a:endParaRPr sz="2400"/>
          </a:p>
        </p:txBody>
      </p:sp>
      <p:sp>
        <p:nvSpPr>
          <p:cNvPr id="696" name="Google Shape;696;p82"/>
          <p:cNvSpPr txBox="1"/>
          <p:nvPr>
            <p:ph idx="1" type="body"/>
          </p:nvPr>
        </p:nvSpPr>
        <p:spPr>
          <a:xfrm>
            <a:off x="381000" y="807320"/>
            <a:ext cx="8382000" cy="5901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Select your </a:t>
            </a:r>
            <a:r>
              <a:rPr lang="en-US"/>
              <a:t>Profile (upper right hand corner in Builder) </a:t>
            </a:r>
            <a:endParaRPr/>
          </a:p>
        </p:txBody>
      </p:sp>
      <p:pic>
        <p:nvPicPr>
          <p:cNvPr id="697" name="Google Shape;697;p82"/>
          <p:cNvPicPr preferRelativeResize="0"/>
          <p:nvPr/>
        </p:nvPicPr>
        <p:blipFill>
          <a:blip r:embed="rId3">
            <a:alphaModFix/>
          </a:blip>
          <a:stretch>
            <a:fillRect/>
          </a:stretch>
        </p:blipFill>
        <p:spPr>
          <a:xfrm>
            <a:off x="5580138" y="1307750"/>
            <a:ext cx="1615125" cy="1669800"/>
          </a:xfrm>
          <a:prstGeom prst="rect">
            <a:avLst/>
          </a:prstGeom>
          <a:noFill/>
          <a:ln>
            <a:noFill/>
          </a:ln>
        </p:spPr>
      </p:pic>
      <p:pic>
        <p:nvPicPr>
          <p:cNvPr id="698" name="Google Shape;698;p82"/>
          <p:cNvPicPr preferRelativeResize="0"/>
          <p:nvPr/>
        </p:nvPicPr>
        <p:blipFill>
          <a:blip r:embed="rId4">
            <a:alphaModFix/>
          </a:blip>
          <a:stretch>
            <a:fillRect/>
          </a:stretch>
        </p:blipFill>
        <p:spPr>
          <a:xfrm>
            <a:off x="797550" y="2838625"/>
            <a:ext cx="6970701" cy="1307575"/>
          </a:xfrm>
          <a:prstGeom prst="rect">
            <a:avLst/>
          </a:prstGeom>
          <a:noFill/>
          <a:ln>
            <a:noFill/>
          </a:ln>
        </p:spPr>
      </p:pic>
      <p:sp>
        <p:nvSpPr>
          <p:cNvPr id="699" name="Google Shape;699;p82"/>
          <p:cNvSpPr txBox="1"/>
          <p:nvPr>
            <p:ph idx="1" type="body"/>
          </p:nvPr>
        </p:nvSpPr>
        <p:spPr>
          <a:xfrm>
            <a:off x="381000" y="4083920"/>
            <a:ext cx="8382000" cy="5901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Select “Generate Token”</a:t>
            </a:r>
            <a:endParaRPr/>
          </a:p>
          <a:p>
            <a:pPr indent="-298450" lvl="0" marL="457200" rtl="0" algn="l">
              <a:spcBef>
                <a:spcPts val="0"/>
              </a:spcBef>
              <a:spcAft>
                <a:spcPts val="0"/>
              </a:spcAft>
              <a:buSzPts val="1100"/>
              <a:buChar char="●"/>
            </a:pPr>
            <a:r>
              <a:rPr lang="en-US"/>
              <a:t>Copy generated token for use on next slide</a:t>
            </a:r>
            <a:endParaRPr/>
          </a:p>
        </p:txBody>
      </p:sp>
      <p:cxnSp>
        <p:nvCxnSpPr>
          <p:cNvPr id="700" name="Google Shape;700;p82"/>
          <p:cNvCxnSpPr/>
          <p:nvPr/>
        </p:nvCxnSpPr>
        <p:spPr>
          <a:xfrm rot="10800000">
            <a:off x="5979275" y="3698100"/>
            <a:ext cx="934500" cy="229200"/>
          </a:xfrm>
          <a:prstGeom prst="straightConnector1">
            <a:avLst/>
          </a:prstGeom>
          <a:noFill/>
          <a:ln cap="flat" cmpd="sng" w="28575">
            <a:solidFill>
              <a:srgbClr val="FF0000"/>
            </a:solidFill>
            <a:prstDash val="solid"/>
            <a:round/>
            <a:headEnd len="med" w="med" type="none"/>
            <a:tailEnd len="med" w="med" type="triangle"/>
          </a:ln>
        </p:spPr>
      </p:cxnSp>
      <p:cxnSp>
        <p:nvCxnSpPr>
          <p:cNvPr id="701" name="Google Shape;701;p82"/>
          <p:cNvCxnSpPr/>
          <p:nvPr/>
        </p:nvCxnSpPr>
        <p:spPr>
          <a:xfrm>
            <a:off x="4669600" y="2303400"/>
            <a:ext cx="11067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8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Setup Habitat CLI</a:t>
            </a:r>
            <a:endParaRPr/>
          </a:p>
        </p:txBody>
      </p:sp>
      <p:sp>
        <p:nvSpPr>
          <p:cNvPr id="707" name="Google Shape;707;p83"/>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a:p>
        </p:txBody>
      </p:sp>
      <p:sp>
        <p:nvSpPr>
          <p:cNvPr id="708" name="Google Shape;708;p83"/>
          <p:cNvSpPr/>
          <p:nvPr/>
        </p:nvSpPr>
        <p:spPr>
          <a:xfrm>
            <a:off x="381000" y="1133450"/>
            <a:ext cx="8382000" cy="38088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 hab </a:t>
            </a:r>
            <a:r>
              <a:rPr lang="en-US" sz="900">
                <a:solidFill>
                  <a:srgbClr val="E06666"/>
                </a:solidFill>
                <a:latin typeface="Consolas"/>
                <a:ea typeface="Consolas"/>
                <a:cs typeface="Consolas"/>
                <a:sym typeface="Consolas"/>
              </a:rPr>
              <a:t>setup</a:t>
            </a:r>
            <a:br>
              <a:rPr lang="en-US" sz="900">
                <a:solidFill>
                  <a:srgbClr val="CC0000"/>
                </a:solidFill>
                <a:latin typeface="Consolas"/>
                <a:ea typeface="Consolas"/>
                <a:cs typeface="Consolas"/>
                <a:sym typeface="Consolas"/>
              </a:rPr>
            </a:b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Habitat CLI Setup</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Set up a default origin? [Yes/no/quit]</a:t>
            </a:r>
            <a:r>
              <a:rPr lang="en-US" sz="900">
                <a:solidFill>
                  <a:srgbClr val="FFFFFF"/>
                </a:solidFill>
                <a:latin typeface="Consolas"/>
                <a:ea typeface="Consolas"/>
                <a:cs typeface="Consolas"/>
                <a:sym typeface="Consolas"/>
              </a:rPr>
              <a:t> Yes</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Default origin name: [default: chef]</a:t>
            </a:r>
            <a:r>
              <a:rPr lang="en-US" sz="900">
                <a:solidFill>
                  <a:srgbClr val="FFFFFF"/>
                </a:solidFill>
                <a:latin typeface="Consolas"/>
                <a:ea typeface="Consolas"/>
                <a:cs typeface="Consolas"/>
                <a:sym typeface="Consolas"/>
              </a:rPr>
              <a:t> &lt;your origin&gt;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Create an origin key for `&lt;your origin&gt;'? [Yes/no/quit]</a:t>
            </a:r>
            <a:r>
              <a:rPr lang="en-US" sz="900">
                <a:solidFill>
                  <a:srgbClr val="FFFFFF"/>
                </a:solidFill>
                <a:latin typeface="Consolas"/>
                <a:ea typeface="Consolas"/>
                <a:cs typeface="Consolas"/>
                <a:sym typeface="Consolas"/>
              </a:rPr>
              <a:t> Yes</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Set up a default Habitat personal access token? [Yes/no/quit]</a:t>
            </a:r>
            <a:r>
              <a:rPr lang="en-US" sz="900">
                <a:solidFill>
                  <a:srgbClr val="FFFFFF"/>
                </a:solidFill>
                <a:latin typeface="Consolas"/>
                <a:ea typeface="Consolas"/>
                <a:cs typeface="Consolas"/>
                <a:sym typeface="Consolas"/>
              </a:rPr>
              <a:t> Yes</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Habitat personal access token:</a:t>
            </a:r>
            <a:r>
              <a:rPr lang="en-US" sz="900">
                <a:solidFill>
                  <a:srgbClr val="FFFFFF"/>
                </a:solidFill>
                <a:latin typeface="Consolas"/>
                <a:ea typeface="Consolas"/>
                <a:cs typeface="Consolas"/>
                <a:sym typeface="Consolas"/>
              </a:rPr>
              <a:t> &lt;paste your personal access token here&gt;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rgbClr val="FFFFFF"/>
                </a:solidFill>
                <a:latin typeface="Consolas"/>
                <a:ea typeface="Consolas"/>
                <a:cs typeface="Consolas"/>
                <a:sym typeface="Consolas"/>
              </a:rPr>
              <a:t>…</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accent5"/>
                </a:solidFill>
                <a:latin typeface="Consolas"/>
                <a:ea typeface="Consolas"/>
                <a:cs typeface="Consolas"/>
                <a:sym typeface="Consolas"/>
              </a:rPr>
              <a:t>Set up a default Habitat Supervisor CtlGateway secret? [Yes/no/quit] </a:t>
            </a:r>
            <a:r>
              <a:rPr lang="en-US" sz="900">
                <a:solidFill>
                  <a:srgbClr val="FFFFFF"/>
                </a:solidFill>
                <a:latin typeface="Consolas"/>
                <a:ea typeface="Consolas"/>
                <a:cs typeface="Consolas"/>
                <a:sym typeface="Consolas"/>
              </a:rPr>
              <a:t>no</a:t>
            </a:r>
            <a:endParaRPr sz="9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900">
                <a:solidFill>
                  <a:schemeClr val="lt1"/>
                </a:solidFill>
                <a:latin typeface="Consolas"/>
                <a:ea typeface="Consolas"/>
                <a:cs typeface="Consolas"/>
                <a:sym typeface="Consolas"/>
              </a:rPr>
              <a:t>…</a:t>
            </a:r>
            <a:endParaRPr sz="900">
              <a:solidFill>
                <a:schemeClr val="lt1"/>
              </a:solidFill>
              <a:latin typeface="Consolas"/>
              <a:ea typeface="Consolas"/>
              <a:cs typeface="Consolas"/>
              <a:sym typeface="Consolas"/>
            </a:endParaRPr>
          </a:p>
          <a:p>
            <a:pPr indent="0" lvl="0" marL="0" rtl="0" algn="l">
              <a:lnSpc>
                <a:spcPct val="90000"/>
              </a:lnSpc>
              <a:spcBef>
                <a:spcPts val="500"/>
              </a:spcBef>
              <a:spcAft>
                <a:spcPts val="500"/>
              </a:spcAft>
              <a:buClr>
                <a:schemeClr val="dk2"/>
              </a:buClr>
              <a:buSzPts val="1100"/>
              <a:buFont typeface="Arial"/>
              <a:buNone/>
            </a:pPr>
            <a:r>
              <a:rPr lang="en-US" sz="900">
                <a:solidFill>
                  <a:schemeClr val="accent5"/>
                </a:solidFill>
                <a:latin typeface="Consolas"/>
                <a:ea typeface="Consolas"/>
                <a:cs typeface="Consolas"/>
                <a:sym typeface="Consolas"/>
              </a:rPr>
              <a:t>Enable analytics? [Yes/no/quit]</a:t>
            </a:r>
            <a:r>
              <a:rPr lang="en-US" sz="900">
                <a:solidFill>
                  <a:schemeClr val="lt1"/>
                </a:solidFill>
                <a:latin typeface="Consolas"/>
                <a:ea typeface="Consolas"/>
                <a:cs typeface="Consolas"/>
                <a:sym typeface="Consolas"/>
              </a:rPr>
              <a:t> no</a:t>
            </a:r>
            <a:endParaRPr sz="800">
              <a:latin typeface="Consolas"/>
              <a:ea typeface="Consolas"/>
              <a:cs typeface="Consolas"/>
              <a:sym typeface="Consolas"/>
            </a:endParaRPr>
          </a:p>
        </p:txBody>
      </p:sp>
      <p:sp>
        <p:nvSpPr>
          <p:cNvPr id="709" name="Google Shape;709;p83"/>
          <p:cNvSpPr/>
          <p:nvPr/>
        </p:nvSpPr>
        <p:spPr>
          <a:xfrm>
            <a:off x="380996" y="90815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3"/>
          <p:cNvSpPr/>
          <p:nvPr/>
        </p:nvSpPr>
        <p:spPr>
          <a:xfrm>
            <a:off x="434640" y="9654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3"/>
          <p:cNvSpPr/>
          <p:nvPr/>
        </p:nvSpPr>
        <p:spPr>
          <a:xfrm>
            <a:off x="606740" y="9654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3"/>
          <p:cNvSpPr/>
          <p:nvPr/>
        </p:nvSpPr>
        <p:spPr>
          <a:xfrm>
            <a:off x="778840" y="9654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84"/>
          <p:cNvSpPr txBox="1"/>
          <p:nvPr>
            <p:ph type="title"/>
          </p:nvPr>
        </p:nvSpPr>
        <p:spPr>
          <a:xfrm>
            <a:off x="381000" y="235124"/>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Fork the habitat_jumpstart Repository</a:t>
            </a:r>
            <a:endParaRPr sz="2400"/>
          </a:p>
        </p:txBody>
      </p:sp>
      <p:sp>
        <p:nvSpPr>
          <p:cNvPr id="718" name="Google Shape;718;p84"/>
          <p:cNvSpPr txBox="1"/>
          <p:nvPr>
            <p:ph idx="1" type="body"/>
          </p:nvPr>
        </p:nvSpPr>
        <p:spPr>
          <a:xfrm>
            <a:off x="381000" y="949494"/>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Navigate to </a:t>
            </a:r>
            <a:r>
              <a:rPr lang="en-US" u="sng">
                <a:solidFill>
                  <a:schemeClr val="hlink"/>
                </a:solidFill>
                <a:latin typeface="Consolas"/>
                <a:ea typeface="Consolas"/>
                <a:cs typeface="Consolas"/>
                <a:sym typeface="Consolas"/>
                <a:hlinkClick r:id="rId3"/>
              </a:rPr>
              <a:t>https://github.com/chef-training/habitat_jumpstart</a:t>
            </a:r>
            <a:r>
              <a:rPr lang="en-US">
                <a:latin typeface="Consolas"/>
                <a:ea typeface="Consolas"/>
                <a:cs typeface="Consolas"/>
                <a:sym typeface="Consolas"/>
              </a:rPr>
              <a:t> </a:t>
            </a:r>
            <a:r>
              <a:rPr lang="en-US"/>
              <a:t>and fork the repository to your personal account                  </a:t>
            </a:r>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a:p>
        </p:txBody>
      </p:sp>
      <p:pic>
        <p:nvPicPr>
          <p:cNvPr id="719" name="Google Shape;719;p84"/>
          <p:cNvPicPr preferRelativeResize="0"/>
          <p:nvPr/>
        </p:nvPicPr>
        <p:blipFill>
          <a:blip r:embed="rId4">
            <a:alphaModFix/>
          </a:blip>
          <a:stretch>
            <a:fillRect/>
          </a:stretch>
        </p:blipFill>
        <p:spPr>
          <a:xfrm>
            <a:off x="1367075" y="2006279"/>
            <a:ext cx="6216999" cy="2994650"/>
          </a:xfrm>
          <a:prstGeom prst="rect">
            <a:avLst/>
          </a:prstGeom>
          <a:noFill/>
          <a:ln>
            <a:noFill/>
          </a:ln>
        </p:spPr>
      </p:pic>
      <p:cxnSp>
        <p:nvCxnSpPr>
          <p:cNvPr id="720" name="Google Shape;720;p84"/>
          <p:cNvCxnSpPr/>
          <p:nvPr/>
        </p:nvCxnSpPr>
        <p:spPr>
          <a:xfrm flipH="1">
            <a:off x="7073600" y="1829300"/>
            <a:ext cx="1106100" cy="368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5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Today's Workshop</a:t>
            </a:r>
            <a:endParaRPr/>
          </a:p>
        </p:txBody>
      </p:sp>
      <p:sp>
        <p:nvSpPr>
          <p:cNvPr id="237" name="Google Shape;237;p58"/>
          <p:cNvSpPr txBox="1"/>
          <p:nvPr>
            <p:ph idx="1" type="body"/>
          </p:nvPr>
        </p:nvSpPr>
        <p:spPr>
          <a:xfrm>
            <a:off x="381000" y="1371600"/>
            <a:ext cx="8380500" cy="3007200"/>
          </a:xfrm>
          <a:prstGeom prst="rect">
            <a:avLst/>
          </a:prstGeom>
        </p:spPr>
        <p:txBody>
          <a:bodyPr anchorCtr="0" anchor="t" bIns="68575" lIns="68575" spcFirstLastPara="1" rIns="68575" wrap="square" tIns="68575">
            <a:noAutofit/>
          </a:bodyPr>
          <a:lstStyle/>
          <a:p>
            <a:pPr indent="-298450" lvl="0" marL="457200" rtl="0" algn="l">
              <a:lnSpc>
                <a:spcPct val="100000"/>
              </a:lnSpc>
              <a:spcBef>
                <a:spcPts val="0"/>
              </a:spcBef>
              <a:spcAft>
                <a:spcPts val="0"/>
              </a:spcAft>
              <a:buClr>
                <a:schemeClr val="accent2"/>
              </a:buClr>
              <a:buSzPts val="1100"/>
              <a:buChar char="●"/>
            </a:pPr>
            <a:r>
              <a:rPr lang="en-US">
                <a:solidFill>
                  <a:schemeClr val="accent2"/>
                </a:solidFill>
              </a:rPr>
              <a:t>Quick Introduction to Habitat </a:t>
            </a:r>
            <a:endParaRPr>
              <a:solidFill>
                <a:schemeClr val="accent2"/>
              </a:solidFill>
            </a:endParaRPr>
          </a:p>
          <a:p>
            <a:pPr indent="-298450" lvl="0" marL="457200" rtl="0" algn="l">
              <a:lnSpc>
                <a:spcPct val="100000"/>
              </a:lnSpc>
              <a:spcBef>
                <a:spcPts val="500"/>
              </a:spcBef>
              <a:spcAft>
                <a:spcPts val="0"/>
              </a:spcAft>
              <a:buClr>
                <a:schemeClr val="accent2"/>
              </a:buClr>
              <a:buSzPts val="1100"/>
              <a:buChar char="●"/>
            </a:pPr>
            <a:r>
              <a:rPr lang="en-US">
                <a:solidFill>
                  <a:schemeClr val="accent2"/>
                </a:solidFill>
              </a:rPr>
              <a:t>Log into your workshop Linux workstation</a:t>
            </a:r>
            <a:endParaRPr>
              <a:solidFill>
                <a:schemeClr val="accent2"/>
              </a:solidFill>
            </a:endParaRPr>
          </a:p>
          <a:p>
            <a:pPr indent="-298450" lvl="0" marL="457200" rtl="0" algn="l">
              <a:lnSpc>
                <a:spcPct val="100000"/>
              </a:lnSpc>
              <a:spcBef>
                <a:spcPts val="500"/>
              </a:spcBef>
              <a:spcAft>
                <a:spcPts val="0"/>
              </a:spcAft>
              <a:buClr>
                <a:schemeClr val="accent2"/>
              </a:buClr>
              <a:buSzPts val="1100"/>
              <a:buChar char="●"/>
            </a:pPr>
            <a:r>
              <a:rPr lang="en-US">
                <a:solidFill>
                  <a:schemeClr val="accent2"/>
                </a:solidFill>
              </a:rPr>
              <a:t>Set up your Habitat Builder account</a:t>
            </a:r>
            <a:endParaRPr>
              <a:solidFill>
                <a:schemeClr val="accent2"/>
              </a:solidFill>
            </a:endParaRPr>
          </a:p>
          <a:p>
            <a:pPr indent="-298450" lvl="0" marL="457200" rtl="0" algn="l">
              <a:lnSpc>
                <a:spcPct val="100000"/>
              </a:lnSpc>
              <a:spcBef>
                <a:spcPts val="500"/>
              </a:spcBef>
              <a:spcAft>
                <a:spcPts val="0"/>
              </a:spcAft>
              <a:buClr>
                <a:schemeClr val="accent2"/>
              </a:buClr>
              <a:buSzPts val="1100"/>
              <a:buChar char="●"/>
            </a:pPr>
            <a:r>
              <a:rPr lang="en-US">
                <a:solidFill>
                  <a:schemeClr val="accent2"/>
                </a:solidFill>
              </a:rPr>
              <a:t>Build deploy a Node.js application with Habitat</a:t>
            </a:r>
            <a:endParaRPr>
              <a:solidFill>
                <a:schemeClr val="accent2"/>
              </a:solidFill>
            </a:endParaRPr>
          </a:p>
          <a:p>
            <a:pPr indent="-298450" lvl="0" marL="457200" rtl="0" algn="l">
              <a:lnSpc>
                <a:spcPct val="100000"/>
              </a:lnSpc>
              <a:spcBef>
                <a:spcPts val="500"/>
              </a:spcBef>
              <a:spcAft>
                <a:spcPts val="0"/>
              </a:spcAft>
              <a:buClr>
                <a:schemeClr val="accent2"/>
              </a:buClr>
              <a:buSzPts val="1100"/>
              <a:buChar char="●"/>
            </a:pPr>
            <a:r>
              <a:rPr lang="en-US">
                <a:solidFill>
                  <a:schemeClr val="accent2"/>
                </a:solidFill>
              </a:rPr>
              <a:t>Build deploy manage a Java/Tomcat application with Habitat</a:t>
            </a:r>
            <a:endParaRPr>
              <a:solidFill>
                <a:schemeClr val="accent2"/>
              </a:solidFill>
            </a:endParaRPr>
          </a:p>
          <a:p>
            <a:pPr indent="-298450" lvl="1" marL="914400" rtl="0" algn="l">
              <a:lnSpc>
                <a:spcPct val="100000"/>
              </a:lnSpc>
              <a:spcBef>
                <a:spcPts val="500"/>
              </a:spcBef>
              <a:spcAft>
                <a:spcPts val="0"/>
              </a:spcAft>
              <a:buClr>
                <a:schemeClr val="accent2"/>
              </a:buClr>
              <a:buSzPts val="1100"/>
              <a:buChar char="○"/>
            </a:pPr>
            <a:r>
              <a:rPr lang="en-US"/>
              <a:t>Bindings</a:t>
            </a:r>
            <a:endParaRPr/>
          </a:p>
          <a:p>
            <a:pPr indent="-298450" lvl="1" marL="914400" rtl="0" algn="l">
              <a:lnSpc>
                <a:spcPct val="100000"/>
              </a:lnSpc>
              <a:spcBef>
                <a:spcPts val="500"/>
              </a:spcBef>
              <a:spcAft>
                <a:spcPts val="0"/>
              </a:spcAft>
              <a:buClr>
                <a:schemeClr val="accent2"/>
              </a:buClr>
              <a:buSzPts val="1100"/>
              <a:buChar char="○"/>
            </a:pPr>
            <a:r>
              <a:rPr lang="en-US"/>
              <a:t>Deploying</a:t>
            </a:r>
            <a:endParaRPr/>
          </a:p>
          <a:p>
            <a:pPr indent="-298450" lvl="1" marL="914400" rtl="0" algn="l">
              <a:lnSpc>
                <a:spcPct val="100000"/>
              </a:lnSpc>
              <a:spcBef>
                <a:spcPts val="500"/>
              </a:spcBef>
              <a:spcAft>
                <a:spcPts val="0"/>
              </a:spcAft>
              <a:buClr>
                <a:schemeClr val="accent2"/>
              </a:buClr>
              <a:buSzPts val="1100"/>
              <a:buChar char="○"/>
            </a:pPr>
            <a:r>
              <a:rPr lang="en-US"/>
              <a:t>Building with Builder</a:t>
            </a:r>
            <a:endParaRPr/>
          </a:p>
          <a:p>
            <a:pPr indent="0" lvl="0" marL="0" rtl="0" algn="l">
              <a:lnSpc>
                <a:spcPct val="100000"/>
              </a:lnSpc>
              <a:spcBef>
                <a:spcPts val="500"/>
              </a:spcBef>
              <a:spcAft>
                <a:spcPts val="0"/>
              </a:spcAft>
              <a:buNone/>
            </a:pPr>
            <a:r>
              <a:t/>
            </a:r>
            <a:endParaRPr>
              <a:solidFill>
                <a:schemeClr val="accent2"/>
              </a:solidFill>
            </a:endParaRPr>
          </a:p>
          <a:p>
            <a:pPr indent="0" lvl="0" marL="457200" rtl="0" algn="l">
              <a:lnSpc>
                <a:spcPct val="100000"/>
              </a:lnSpc>
              <a:spcBef>
                <a:spcPts val="500"/>
              </a:spcBef>
              <a:spcAft>
                <a:spcPts val="5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85"/>
          <p:cNvSpPr txBox="1"/>
          <p:nvPr>
            <p:ph type="title"/>
          </p:nvPr>
        </p:nvSpPr>
        <p:spPr>
          <a:xfrm>
            <a:off x="256200" y="2180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Clone *YOUR* </a:t>
            </a:r>
            <a:r>
              <a:rPr lang="en-US" sz="2400"/>
              <a:t>habitat_jumpstart</a:t>
            </a:r>
            <a:r>
              <a:rPr lang="en-US" sz="2400"/>
              <a:t> GitHub repo </a:t>
            </a:r>
            <a:endParaRPr sz="2400"/>
          </a:p>
        </p:txBody>
      </p:sp>
      <p:sp>
        <p:nvSpPr>
          <p:cNvPr id="726" name="Google Shape;726;p85"/>
          <p:cNvSpPr txBox="1"/>
          <p:nvPr>
            <p:ph idx="1" type="body"/>
          </p:nvPr>
        </p:nvSpPr>
        <p:spPr>
          <a:xfrm>
            <a:off x="346975" y="1712844"/>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a:p>
        </p:txBody>
      </p:sp>
      <p:sp>
        <p:nvSpPr>
          <p:cNvPr id="727" name="Google Shape;727;p85"/>
          <p:cNvSpPr/>
          <p:nvPr/>
        </p:nvSpPr>
        <p:spPr>
          <a:xfrm>
            <a:off x="381011" y="3680025"/>
            <a:ext cx="8382000" cy="1242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a:t>
            </a:r>
            <a:r>
              <a:rPr b="1" lang="en-US" sz="1200">
                <a:solidFill>
                  <a:srgbClr val="FFFFFF"/>
                </a:solidFill>
                <a:latin typeface="Consolas"/>
                <a:ea typeface="Consolas"/>
                <a:cs typeface="Consolas"/>
                <a:sym typeface="Consolas"/>
              </a:rPr>
              <a:t>g</a:t>
            </a:r>
            <a:r>
              <a:rPr b="1" lang="en-US" sz="1200">
                <a:solidFill>
                  <a:srgbClr val="FFFFFF"/>
                </a:solidFill>
                <a:latin typeface="Consolas"/>
                <a:ea typeface="Consolas"/>
                <a:cs typeface="Consolas"/>
                <a:sym typeface="Consolas"/>
              </a:rPr>
              <a:t>it clone</a:t>
            </a:r>
            <a:r>
              <a:rPr b="1" lang="en-US" sz="1200">
                <a:solidFill>
                  <a:srgbClr val="FFFFFF"/>
                </a:solidFill>
                <a:latin typeface="Consolas"/>
                <a:ea typeface="Consolas"/>
                <a:cs typeface="Consolas"/>
                <a:sym typeface="Consolas"/>
              </a:rPr>
              <a:t> </a:t>
            </a:r>
            <a:r>
              <a:rPr b="1" lang="en-US" sz="1200" u="sng">
                <a:solidFill>
                  <a:srgbClr val="FFFFFF"/>
                </a:solidFill>
                <a:latin typeface="Consolas"/>
                <a:ea typeface="Consolas"/>
                <a:cs typeface="Consolas"/>
                <a:sym typeface="Consolas"/>
                <a:hlinkClick r:id="rId3"/>
              </a:rPr>
              <a:t>https://github.com/</a:t>
            </a:r>
            <a:r>
              <a:rPr b="1" lang="en-US" sz="1200">
                <a:solidFill>
                  <a:srgbClr val="FFFFFF"/>
                </a:solidFill>
                <a:latin typeface="Consolas"/>
                <a:ea typeface="Consolas"/>
                <a:cs typeface="Consolas"/>
                <a:sym typeface="Consolas"/>
              </a:rPr>
              <a:t>&lt;YOUR GIT USER NAME&gt;/habitat_jumpstart</a:t>
            </a:r>
            <a:endParaRPr b="1" sz="1200">
              <a:solidFill>
                <a:srgbClr val="FFFFFF"/>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728" name="Google Shape;728;p85"/>
          <p:cNvSpPr/>
          <p:nvPr/>
        </p:nvSpPr>
        <p:spPr>
          <a:xfrm>
            <a:off x="380996" y="34547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5"/>
          <p:cNvSpPr/>
          <p:nvPr/>
        </p:nvSpPr>
        <p:spPr>
          <a:xfrm>
            <a:off x="434640" y="3512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5"/>
          <p:cNvSpPr/>
          <p:nvPr/>
        </p:nvSpPr>
        <p:spPr>
          <a:xfrm>
            <a:off x="606740" y="3512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5"/>
          <p:cNvSpPr/>
          <p:nvPr/>
        </p:nvSpPr>
        <p:spPr>
          <a:xfrm>
            <a:off x="778840" y="3512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85"/>
          <p:cNvPicPr preferRelativeResize="0"/>
          <p:nvPr/>
        </p:nvPicPr>
        <p:blipFill>
          <a:blip r:embed="rId4">
            <a:alphaModFix/>
          </a:blip>
          <a:stretch>
            <a:fillRect/>
          </a:stretch>
        </p:blipFill>
        <p:spPr>
          <a:xfrm>
            <a:off x="2018550" y="766276"/>
            <a:ext cx="5038849" cy="2493975"/>
          </a:xfrm>
          <a:prstGeom prst="rect">
            <a:avLst/>
          </a:prstGeom>
          <a:noFill/>
          <a:ln>
            <a:noFill/>
          </a:ln>
        </p:spPr>
      </p:pic>
      <p:cxnSp>
        <p:nvCxnSpPr>
          <p:cNvPr id="733" name="Google Shape;733;p85"/>
          <p:cNvCxnSpPr/>
          <p:nvPr/>
        </p:nvCxnSpPr>
        <p:spPr>
          <a:xfrm flipH="1">
            <a:off x="6886400" y="1670475"/>
            <a:ext cx="1106100" cy="368700"/>
          </a:xfrm>
          <a:prstGeom prst="straightConnector1">
            <a:avLst/>
          </a:prstGeom>
          <a:noFill/>
          <a:ln cap="flat" cmpd="sng" w="28575">
            <a:solidFill>
              <a:srgbClr val="FF0000"/>
            </a:solidFill>
            <a:prstDash val="solid"/>
            <a:round/>
            <a:headEnd len="med" w="med" type="none"/>
            <a:tailEnd len="med" w="med" type="triangle"/>
          </a:ln>
        </p:spPr>
      </p:cxnSp>
      <p:cxnSp>
        <p:nvCxnSpPr>
          <p:cNvPr id="734" name="Google Shape;734;p85"/>
          <p:cNvCxnSpPr/>
          <p:nvPr/>
        </p:nvCxnSpPr>
        <p:spPr>
          <a:xfrm>
            <a:off x="1497575" y="766275"/>
            <a:ext cx="741300" cy="169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pic>
        <p:nvPicPr>
          <p:cNvPr id="739" name="Google Shape;739;p86"/>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740" name="Google Shape;740;p86"/>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3: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Node.js app</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Clr>
                <a:schemeClr val="dk1"/>
              </a:buClr>
              <a:buSzPts val="1100"/>
              <a:buFont typeface="Arial"/>
              <a:buNone/>
            </a:pPr>
            <a:r>
              <a:rPr lang="en-US" sz="1500">
                <a:solidFill>
                  <a:srgbClr val="666666"/>
                </a:solidFill>
                <a:latin typeface="Raleway"/>
                <a:ea typeface="Raleway"/>
                <a:cs typeface="Raleway"/>
                <a:sym typeface="Raleway"/>
              </a:rPr>
              <a:t>Build, deploy, manage a Node.js application with Habitat</a:t>
            </a:r>
            <a:endParaRPr sz="33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8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Node.js app Overview</a:t>
            </a:r>
            <a:endParaRPr/>
          </a:p>
        </p:txBody>
      </p:sp>
      <p:sp>
        <p:nvSpPr>
          <p:cNvPr id="746" name="Google Shape;746;p87"/>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342900" lvl="0" marL="457200" rtl="0" algn="l">
              <a:spcBef>
                <a:spcPts val="500"/>
              </a:spcBef>
              <a:spcAft>
                <a:spcPts val="0"/>
              </a:spcAft>
              <a:buSzPts val="1800"/>
              <a:buChar char="●"/>
            </a:pPr>
            <a:r>
              <a:rPr lang="en-US"/>
              <a:t>Super simple “Hello World” Node application</a:t>
            </a:r>
            <a:endParaRPr/>
          </a:p>
          <a:p>
            <a:pPr indent="-342900" lvl="0" marL="457200" rtl="0" algn="l">
              <a:spcBef>
                <a:spcPts val="0"/>
              </a:spcBef>
              <a:spcAft>
                <a:spcPts val="0"/>
              </a:spcAft>
              <a:buSzPts val="1800"/>
              <a:buChar char="●"/>
            </a:pPr>
            <a:r>
              <a:rPr lang="en-US"/>
              <a:t>Leverages</a:t>
            </a:r>
            <a:r>
              <a:rPr lang="en-US"/>
              <a:t> Habitat Scaffolding</a:t>
            </a:r>
            <a:endParaRPr/>
          </a:p>
          <a:p>
            <a:pPr indent="-342900" lvl="0" marL="457200" rtl="0" algn="l">
              <a:spcBef>
                <a:spcPts val="0"/>
              </a:spcBef>
              <a:spcAft>
                <a:spcPts val="0"/>
              </a:spcAft>
              <a:buSzPts val="1800"/>
              <a:buChar char="●"/>
            </a:pPr>
            <a:r>
              <a:rPr lang="en-US"/>
              <a:t>A “warm up” to using the Habitat Studio, Supervisor and Docker Exporter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What is Scaffolding?</a:t>
            </a:r>
            <a:endParaRPr/>
          </a:p>
        </p:txBody>
      </p:sp>
      <p:sp>
        <p:nvSpPr>
          <p:cNvPr id="752" name="Google Shape;752;p88"/>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A build framework available for many common languages.   </a:t>
            </a:r>
            <a:endParaRPr/>
          </a:p>
          <a:p>
            <a:pPr indent="-298450" lvl="0" marL="457200" rtl="0" algn="l">
              <a:spcBef>
                <a:spcPts val="0"/>
              </a:spcBef>
              <a:spcAft>
                <a:spcPts val="0"/>
              </a:spcAft>
              <a:buSzPts val="1100"/>
              <a:buChar char="●"/>
            </a:pPr>
            <a:r>
              <a:rPr lang="en-US"/>
              <a:t>Adds language specific “know how” to a Habitat plan</a:t>
            </a:r>
            <a:endParaRPr/>
          </a:p>
          <a:p>
            <a:pPr indent="-298450" lvl="0" marL="457200" rtl="0" algn="l">
              <a:spcBef>
                <a:spcPts val="0"/>
              </a:spcBef>
              <a:spcAft>
                <a:spcPts val="0"/>
              </a:spcAft>
              <a:buSzPts val="1100"/>
              <a:buChar char="●"/>
            </a:pPr>
            <a:r>
              <a:rPr lang="en-US"/>
              <a:t>Avoids the need to create bespoke build scripting for common runtimes</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latin typeface="Courier New"/>
                <a:ea typeface="Courier New"/>
                <a:cs typeface="Courier New"/>
                <a:sym typeface="Courier New"/>
              </a:rPr>
              <a:t>hab plan init </a:t>
            </a:r>
            <a:r>
              <a:rPr lang="en-US"/>
              <a:t>can inspect your application and possibly detect the correct scaffolding to use</a:t>
            </a:r>
            <a:endParaRPr/>
          </a:p>
          <a:p>
            <a:pPr indent="-298450" lvl="1" marL="914400" rtl="0" algn="l">
              <a:spcBef>
                <a:spcPts val="0"/>
              </a:spcBef>
              <a:spcAft>
                <a:spcPts val="0"/>
              </a:spcAft>
              <a:buSzPts val="1100"/>
              <a:buChar char="○"/>
            </a:pPr>
            <a:r>
              <a:rPr lang="en-US"/>
              <a:t>Node, Ruby, Go, Gradle</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If there isn’t a scaffolding for your language of choice, its okay because Habitat plans are still super straightforward and lightweight to use</a:t>
            </a:r>
            <a:endParaRPr/>
          </a:p>
          <a:p>
            <a:pPr indent="-298450" lvl="1" marL="914400" rtl="0" algn="l">
              <a:spcBef>
                <a:spcPts val="0"/>
              </a:spcBef>
              <a:spcAft>
                <a:spcPts val="0"/>
              </a:spcAft>
              <a:buSzPts val="1100"/>
              <a:buChar char="○"/>
            </a:pPr>
            <a:r>
              <a:rPr lang="en-US"/>
              <a:t>We will do this later in the workshop today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8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How do you use Habitat to build an app?</a:t>
            </a:r>
            <a:endParaRPr/>
          </a:p>
        </p:txBody>
      </p:sp>
      <p:sp>
        <p:nvSpPr>
          <p:cNvPr id="758" name="Google Shape;758;p89"/>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Install the Habitat on your workstation</a:t>
            </a:r>
            <a:endParaRPr/>
          </a:p>
          <a:p>
            <a:pPr indent="-298450" lvl="1" marL="914400" rtl="0" algn="l">
              <a:spcBef>
                <a:spcPts val="0"/>
              </a:spcBef>
              <a:spcAft>
                <a:spcPts val="0"/>
              </a:spcAft>
              <a:buSzPts val="1100"/>
              <a:buChar char="○"/>
            </a:pPr>
            <a:r>
              <a:rPr lang="en-US"/>
              <a:t>Gets you the CLI and Hab Studio</a:t>
            </a:r>
            <a:endParaRPr/>
          </a:p>
          <a:p>
            <a:pPr indent="-298450" lvl="0" marL="457200" rtl="0" algn="l">
              <a:spcBef>
                <a:spcPts val="0"/>
              </a:spcBef>
              <a:spcAft>
                <a:spcPts val="0"/>
              </a:spcAft>
              <a:buSzPts val="1100"/>
              <a:buChar char="●"/>
            </a:pPr>
            <a:r>
              <a:rPr lang="en-US"/>
              <a:t>Create a plan.sh file for your application </a:t>
            </a:r>
            <a:endParaRPr/>
          </a:p>
          <a:p>
            <a:pPr indent="-298450" lvl="1" marL="914400" rtl="0" algn="l">
              <a:spcBef>
                <a:spcPts val="0"/>
              </a:spcBef>
              <a:spcAft>
                <a:spcPts val="0"/>
              </a:spcAft>
              <a:buSzPts val="1100"/>
              <a:buChar char="○"/>
            </a:pPr>
            <a:r>
              <a:rPr lang="en-US"/>
              <a:t>Tells Habitat what and how to build</a:t>
            </a:r>
            <a:endParaRPr/>
          </a:p>
          <a:p>
            <a:pPr indent="-298450" lvl="0" marL="457200" rtl="0" algn="l">
              <a:spcBef>
                <a:spcPts val="0"/>
              </a:spcBef>
              <a:spcAft>
                <a:spcPts val="0"/>
              </a:spcAft>
              <a:buSzPts val="1100"/>
              <a:buChar char="●"/>
            </a:pPr>
            <a:r>
              <a:rPr lang="en-US"/>
              <a:t>Launch Hab studio</a:t>
            </a:r>
            <a:endParaRPr/>
          </a:p>
          <a:p>
            <a:pPr indent="-298450" lvl="1" marL="914400" rtl="0" algn="l">
              <a:spcBef>
                <a:spcPts val="0"/>
              </a:spcBef>
              <a:spcAft>
                <a:spcPts val="0"/>
              </a:spcAft>
              <a:buSzPts val="1100"/>
              <a:buChar char="○"/>
            </a:pPr>
            <a:r>
              <a:rPr lang="en-US"/>
              <a:t>Your development clean room</a:t>
            </a:r>
            <a:endParaRPr/>
          </a:p>
          <a:p>
            <a:pPr indent="-298450" lvl="0" marL="457200" rtl="0" algn="l">
              <a:spcBef>
                <a:spcPts val="0"/>
              </a:spcBef>
              <a:spcAft>
                <a:spcPts val="0"/>
              </a:spcAft>
              <a:buSzPts val="1100"/>
              <a:buChar char="●"/>
            </a:pPr>
            <a:r>
              <a:rPr lang="en-US"/>
              <a:t>Run a Habitat package build</a:t>
            </a:r>
            <a:endParaRPr/>
          </a:p>
          <a:p>
            <a:pPr indent="-298450" lvl="1" marL="914400" rtl="0" algn="l">
              <a:spcBef>
                <a:spcPts val="0"/>
              </a:spcBef>
              <a:spcAft>
                <a:spcPts val="0"/>
              </a:spcAft>
              <a:buSzPts val="1100"/>
              <a:buChar char="○"/>
            </a:pPr>
            <a:r>
              <a:rPr lang="en-US"/>
              <a:t>Uses the plan.sh</a:t>
            </a:r>
            <a:endParaRPr/>
          </a:p>
          <a:p>
            <a:pPr indent="-298450" lvl="0" marL="457200" rtl="0" algn="l">
              <a:spcBef>
                <a:spcPts val="0"/>
              </a:spcBef>
              <a:spcAft>
                <a:spcPts val="0"/>
              </a:spcAft>
              <a:buSzPts val="1100"/>
              <a:buChar char="●"/>
            </a:pPr>
            <a:r>
              <a:rPr lang="en-US"/>
              <a:t>Load/run the Habitat package</a:t>
            </a:r>
            <a:endParaRPr/>
          </a:p>
          <a:p>
            <a:pPr indent="-298450" lvl="1" marL="914400" rtl="0" algn="l">
              <a:spcBef>
                <a:spcPts val="0"/>
              </a:spcBef>
              <a:spcAft>
                <a:spcPts val="0"/>
              </a:spcAft>
              <a:buSzPts val="1100"/>
              <a:buChar char="○"/>
            </a:pPr>
            <a:r>
              <a:rPr lang="en-US"/>
              <a:t>Your package will have your app, all the </a:t>
            </a:r>
            <a:r>
              <a:rPr lang="en-US"/>
              <a:t>dependencies,</a:t>
            </a:r>
            <a:r>
              <a:rPr lang="en-US"/>
              <a:t> it needs to run bundled in and a Hab Supervisor to take care of upgrades and health</a:t>
            </a:r>
            <a:endParaRPr/>
          </a:p>
          <a:p>
            <a:pPr indent="-298450" lvl="0" marL="457200" rtl="0" algn="l">
              <a:spcBef>
                <a:spcPts val="0"/>
              </a:spcBef>
              <a:spcAft>
                <a:spcPts val="0"/>
              </a:spcAft>
              <a:buSzPts val="1100"/>
              <a:buChar char="●"/>
            </a:pPr>
            <a:r>
              <a:rPr lang="en-US"/>
              <a:t>Tell your old build process Goodbye; its not you, its them.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90"/>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 </a:t>
            </a:r>
            <a:r>
              <a:rPr lang="en-US" sz="2400">
                <a:latin typeface="Courier New"/>
                <a:ea typeface="Courier New"/>
                <a:cs typeface="Courier New"/>
                <a:sym typeface="Courier New"/>
              </a:rPr>
              <a:t>plan.sh</a:t>
            </a:r>
            <a:r>
              <a:rPr lang="en-US" sz="2400"/>
              <a:t> for your application</a:t>
            </a:r>
            <a:endParaRPr sz="2400"/>
          </a:p>
        </p:txBody>
      </p:sp>
      <p:sp>
        <p:nvSpPr>
          <p:cNvPr id="764" name="Google Shape;764;p90"/>
          <p:cNvSpPr txBox="1"/>
          <p:nvPr>
            <p:ph idx="1" type="body"/>
          </p:nvPr>
        </p:nvSpPr>
        <p:spPr>
          <a:xfrm>
            <a:off x="319025" y="3715724"/>
            <a:ext cx="8382000" cy="12642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rPr lang="en-US">
                <a:solidFill>
                  <a:srgbClr val="000000"/>
                </a:solidFill>
                <a:latin typeface="Courier New"/>
                <a:ea typeface="Courier New"/>
                <a:cs typeface="Courier New"/>
                <a:sym typeface="Courier New"/>
              </a:rPr>
              <a:t>hab plan init</a:t>
            </a:r>
            <a:r>
              <a:rPr lang="en-US"/>
              <a:t> auto-detects and uses Node “scaffolding” to generate a basic plan specifically for a Node application.</a:t>
            </a:r>
            <a:endParaRPr/>
          </a:p>
          <a:p>
            <a:pPr indent="0" lvl="0" marL="0" rtl="0" algn="l">
              <a:spcBef>
                <a:spcPts val="500"/>
              </a:spcBef>
              <a:spcAft>
                <a:spcPts val="500"/>
              </a:spcAft>
              <a:buNone/>
            </a:pPr>
            <a:r>
              <a:t/>
            </a:r>
            <a:endParaRPr>
              <a:latin typeface="Consolas"/>
              <a:ea typeface="Consolas"/>
              <a:cs typeface="Consolas"/>
              <a:sym typeface="Consolas"/>
            </a:endParaRPr>
          </a:p>
        </p:txBody>
      </p:sp>
      <p:sp>
        <p:nvSpPr>
          <p:cNvPr id="765" name="Google Shape;765;p90"/>
          <p:cNvSpPr/>
          <p:nvPr/>
        </p:nvSpPr>
        <p:spPr>
          <a:xfrm>
            <a:off x="381000" y="1121400"/>
            <a:ext cx="8382000" cy="2770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 </a:t>
            </a:r>
            <a:r>
              <a:rPr b="1" lang="en-US" sz="1200">
                <a:solidFill>
                  <a:srgbClr val="FFFFFF"/>
                </a:solidFill>
                <a:latin typeface="Consolas"/>
                <a:ea typeface="Consolas"/>
                <a:cs typeface="Consolas"/>
                <a:sym typeface="Consolas"/>
              </a:rPr>
              <a:t>cd habitat_jumpstart/project_nodejs</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a:t>
            </a:r>
            <a:r>
              <a:rPr b="1" lang="en-US" sz="1200">
                <a:solidFill>
                  <a:srgbClr val="FF00FF"/>
                </a:solidFill>
                <a:latin typeface="Consolas"/>
                <a:ea typeface="Consolas"/>
                <a:cs typeface="Consolas"/>
                <a:sym typeface="Consolas"/>
              </a:rPr>
              <a:t> </a:t>
            </a:r>
            <a:r>
              <a:rPr b="1" lang="en-US" sz="1200">
                <a:solidFill>
                  <a:srgbClr val="FFFFFF"/>
                </a:solidFill>
                <a:latin typeface="Consolas"/>
                <a:ea typeface="Consolas"/>
                <a:cs typeface="Consolas"/>
                <a:sym typeface="Consolas"/>
              </a:rPr>
              <a:t>hab plan init</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Attempting autodiscovery</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No scaffolding type was provided. Let's see if we can figure out what</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kind of application you're planning to package.</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We've detected a Node.js codebase</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Using Scaffolding package: 'core/scaffolding-node'</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E06666"/>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766" name="Google Shape;766;p90"/>
          <p:cNvSpPr/>
          <p:nvPr/>
        </p:nvSpPr>
        <p:spPr>
          <a:xfrm>
            <a:off x="380996" y="89610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0"/>
          <p:cNvSpPr/>
          <p:nvPr/>
        </p:nvSpPr>
        <p:spPr>
          <a:xfrm>
            <a:off x="434640" y="9534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0"/>
          <p:cNvSpPr/>
          <p:nvPr/>
        </p:nvSpPr>
        <p:spPr>
          <a:xfrm>
            <a:off x="606740" y="9534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0"/>
          <p:cNvSpPr/>
          <p:nvPr/>
        </p:nvSpPr>
        <p:spPr>
          <a:xfrm>
            <a:off x="778840" y="9534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0"/>
          <p:cNvSpPr txBox="1"/>
          <p:nvPr/>
        </p:nvSpPr>
        <p:spPr>
          <a:xfrm>
            <a:off x="3240850" y="-512275"/>
            <a:ext cx="40143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9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What happens after </a:t>
            </a:r>
            <a:r>
              <a:rPr lang="en-US" sz="2400">
                <a:latin typeface="Courier New"/>
                <a:ea typeface="Courier New"/>
                <a:cs typeface="Courier New"/>
                <a:sym typeface="Courier New"/>
              </a:rPr>
              <a:t>hab plan init</a:t>
            </a:r>
            <a:r>
              <a:rPr lang="en-US" sz="2400"/>
              <a:t>?</a:t>
            </a:r>
            <a:endParaRPr sz="2400"/>
          </a:p>
        </p:txBody>
      </p:sp>
      <p:sp>
        <p:nvSpPr>
          <p:cNvPr id="776" name="Google Shape;776;p91"/>
          <p:cNvSpPr/>
          <p:nvPr/>
        </p:nvSpPr>
        <p:spPr>
          <a:xfrm>
            <a:off x="381000" y="1241625"/>
            <a:ext cx="8382000" cy="27852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tree habitat</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habitat</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config</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default.toml</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hooks</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plan.sh</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README.md</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2 directories, 3 files</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FFFFF"/>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777" name="Google Shape;777;p91"/>
          <p:cNvSpPr/>
          <p:nvPr/>
        </p:nvSpPr>
        <p:spPr>
          <a:xfrm>
            <a:off x="380996" y="10163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9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Look at the contents of the </a:t>
            </a:r>
            <a:r>
              <a:rPr lang="en-US" sz="2400">
                <a:latin typeface="Courier New"/>
                <a:ea typeface="Courier New"/>
                <a:cs typeface="Courier New"/>
                <a:sym typeface="Courier New"/>
              </a:rPr>
              <a:t>plan.sh</a:t>
            </a:r>
            <a:endParaRPr sz="2400">
              <a:latin typeface="Courier New"/>
              <a:ea typeface="Courier New"/>
              <a:cs typeface="Courier New"/>
              <a:sym typeface="Courier New"/>
            </a:endParaRPr>
          </a:p>
        </p:txBody>
      </p:sp>
      <p:sp>
        <p:nvSpPr>
          <p:cNvPr id="783" name="Google Shape;783;p92"/>
          <p:cNvSpPr/>
          <p:nvPr/>
        </p:nvSpPr>
        <p:spPr>
          <a:xfrm>
            <a:off x="381000" y="1241625"/>
            <a:ext cx="8382000" cy="16620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cat habitat/plan.sh</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pkg_name=project_nodejs</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pkg_origin=mwrock</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pkg_version="0.1.0"</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pkg_scaffolding="core/scaffolding-node"</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FFFFF"/>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784" name="Google Shape;784;p92"/>
          <p:cNvSpPr/>
          <p:nvPr/>
        </p:nvSpPr>
        <p:spPr>
          <a:xfrm>
            <a:off x="380996" y="10163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What is Hab Studio?</a:t>
            </a:r>
            <a:endParaRPr/>
          </a:p>
        </p:txBody>
      </p:sp>
      <p:sp>
        <p:nvSpPr>
          <p:cNvPr id="790" name="Google Shape;790;p93"/>
          <p:cNvSpPr txBox="1"/>
          <p:nvPr>
            <p:ph idx="1" type="body"/>
          </p:nvPr>
        </p:nvSpPr>
        <p:spPr>
          <a:xfrm>
            <a:off x="0" y="1077750"/>
            <a:ext cx="49272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Minimal CHROOTed “scratch” Linux environment</a:t>
            </a:r>
            <a:endParaRPr/>
          </a:p>
          <a:p>
            <a:pPr indent="-298450" lvl="1" marL="914400" rtl="0" algn="l">
              <a:spcBef>
                <a:spcPts val="0"/>
              </a:spcBef>
              <a:spcAft>
                <a:spcPts val="0"/>
              </a:spcAft>
              <a:buSzPts val="1100"/>
              <a:buChar char="○"/>
            </a:pPr>
            <a:r>
              <a:rPr lang="en-US"/>
              <a:t>Your development ‘clean room’</a:t>
            </a:r>
            <a:endParaRPr/>
          </a:p>
          <a:p>
            <a:pPr indent="-298450" lvl="0" marL="457200" rtl="0" algn="l">
              <a:spcBef>
                <a:spcPts val="0"/>
              </a:spcBef>
              <a:spcAft>
                <a:spcPts val="0"/>
              </a:spcAft>
              <a:buSzPts val="1100"/>
              <a:buChar char="-"/>
            </a:pPr>
            <a:r>
              <a:rPr lang="en-US"/>
              <a:t>Mounts local hab keys and source code only</a:t>
            </a:r>
            <a:endParaRPr/>
          </a:p>
          <a:p>
            <a:pPr indent="-298450" lvl="0" marL="457200" rtl="0" algn="l">
              <a:spcBef>
                <a:spcPts val="0"/>
              </a:spcBef>
              <a:spcAft>
                <a:spcPts val="0"/>
              </a:spcAft>
              <a:buSzPts val="1100"/>
              <a:buChar char="-"/>
            </a:pPr>
            <a:r>
              <a:rPr lang="en-US"/>
              <a:t>Is the Habitat build system</a:t>
            </a:r>
            <a:endParaRPr/>
          </a:p>
          <a:p>
            <a:pPr indent="-298450" lvl="1" marL="914400" rtl="0" algn="l">
              <a:spcBef>
                <a:spcPts val="0"/>
              </a:spcBef>
              <a:spcAft>
                <a:spcPts val="0"/>
              </a:spcAft>
              <a:buSzPts val="1100"/>
              <a:buChar char="○"/>
            </a:pPr>
            <a:r>
              <a:rPr lang="en-US"/>
              <a:t>Hab studio is where you will go to build and deploy applications locally</a:t>
            </a:r>
            <a:endParaRPr/>
          </a:p>
          <a:p>
            <a:pPr indent="-298450" lvl="0" marL="457200" rtl="0" algn="l">
              <a:spcBef>
                <a:spcPts val="0"/>
              </a:spcBef>
              <a:spcAft>
                <a:spcPts val="0"/>
              </a:spcAft>
              <a:buSzPts val="1100"/>
              <a:buChar char="-"/>
            </a:pPr>
            <a:r>
              <a:rPr lang="en-US"/>
              <a:t>Has a Hab supervisor to run the packages</a:t>
            </a:r>
            <a:endParaRPr/>
          </a:p>
          <a:p>
            <a:pPr indent="0" lvl="0" marL="0" rtl="0" algn="l">
              <a:spcBef>
                <a:spcPts val="500"/>
              </a:spcBef>
              <a:spcAft>
                <a:spcPts val="500"/>
              </a:spcAft>
              <a:buNone/>
            </a:pPr>
            <a:r>
              <a:rPr lang="en-US"/>
              <a:t>		</a:t>
            </a:r>
            <a:endParaRPr/>
          </a:p>
        </p:txBody>
      </p:sp>
      <p:pic>
        <p:nvPicPr>
          <p:cNvPr id="791" name="Google Shape;791;p93"/>
          <p:cNvPicPr preferRelativeResize="0"/>
          <p:nvPr/>
        </p:nvPicPr>
        <p:blipFill>
          <a:blip r:embed="rId3">
            <a:alphaModFix/>
          </a:blip>
          <a:stretch>
            <a:fillRect/>
          </a:stretch>
        </p:blipFill>
        <p:spPr>
          <a:xfrm>
            <a:off x="5308075" y="2435800"/>
            <a:ext cx="3835925" cy="2707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9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Build</a:t>
            </a:r>
            <a:r>
              <a:rPr lang="en-US" sz="2400"/>
              <a:t> your application in Hab studio</a:t>
            </a:r>
            <a:endParaRPr sz="2400"/>
          </a:p>
        </p:txBody>
      </p:sp>
      <p:sp>
        <p:nvSpPr>
          <p:cNvPr id="797" name="Google Shape;797;p94"/>
          <p:cNvSpPr txBox="1"/>
          <p:nvPr>
            <p:ph idx="1" type="body"/>
          </p:nvPr>
        </p:nvSpPr>
        <p:spPr>
          <a:xfrm>
            <a:off x="381000" y="2540376"/>
            <a:ext cx="8382000" cy="23496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317500" lvl="0" marL="457200" rtl="0" algn="l">
              <a:spcBef>
                <a:spcPts val="500"/>
              </a:spcBef>
              <a:spcAft>
                <a:spcPts val="0"/>
              </a:spcAft>
              <a:buSzPts val="1400"/>
              <a:buChar char="●"/>
            </a:pPr>
            <a:r>
              <a:rPr lang="en-US" sz="1400"/>
              <a:t>Habitat will look for the /habitat/plan.sh file in the context of the folder from which you launched Hab Studio</a:t>
            </a:r>
            <a:endParaRPr sz="1400"/>
          </a:p>
          <a:p>
            <a:pPr indent="-317500" lvl="0" marL="457200" rtl="0" algn="l">
              <a:spcBef>
                <a:spcPts val="0"/>
              </a:spcBef>
              <a:spcAft>
                <a:spcPts val="0"/>
              </a:spcAft>
              <a:buSzPts val="1400"/>
              <a:buChar char="●"/>
            </a:pPr>
            <a:r>
              <a:rPr lang="en-US" sz="1400"/>
              <a:t>Result of a build in Habitat is a “package”  (with extension .hart)</a:t>
            </a:r>
            <a:endParaRPr sz="1400"/>
          </a:p>
          <a:p>
            <a:pPr indent="0" lvl="0" marL="0" rtl="0" algn="l">
              <a:spcBef>
                <a:spcPts val="500"/>
              </a:spcBef>
              <a:spcAft>
                <a:spcPts val="500"/>
              </a:spcAft>
              <a:buNone/>
            </a:pPr>
            <a:r>
              <a:t/>
            </a:r>
            <a:endParaRPr sz="1400">
              <a:latin typeface="Consolas"/>
              <a:ea typeface="Consolas"/>
              <a:cs typeface="Consolas"/>
              <a:sym typeface="Consolas"/>
            </a:endParaRPr>
          </a:p>
        </p:txBody>
      </p:sp>
      <p:sp>
        <p:nvSpPr>
          <p:cNvPr id="798" name="Google Shape;798;p94"/>
          <p:cNvSpPr/>
          <p:nvPr/>
        </p:nvSpPr>
        <p:spPr>
          <a:xfrm>
            <a:off x="381000" y="1127425"/>
            <a:ext cx="8382000" cy="20187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hab </a:t>
            </a:r>
            <a:r>
              <a:rPr lang="en-US" sz="1200">
                <a:solidFill>
                  <a:srgbClr val="FFFFFF"/>
                </a:solidFill>
                <a:latin typeface="Consolas"/>
                <a:ea typeface="Consolas"/>
                <a:cs typeface="Consolas"/>
                <a:sym typeface="Consolas"/>
              </a:rPr>
              <a:t>studio</a:t>
            </a:r>
            <a:r>
              <a:rPr lang="en-US" sz="1200">
                <a:solidFill>
                  <a:srgbClr val="FFFFFF"/>
                </a:solidFill>
                <a:latin typeface="Consolas"/>
                <a:ea typeface="Consolas"/>
                <a:cs typeface="Consolas"/>
                <a:sym typeface="Consolas"/>
              </a:rPr>
              <a:t> </a:t>
            </a:r>
            <a:r>
              <a:rPr lang="en-US" sz="1200">
                <a:solidFill>
                  <a:srgbClr val="FFFFFF"/>
                </a:solidFill>
                <a:latin typeface="Consolas"/>
                <a:ea typeface="Consolas"/>
                <a:cs typeface="Consolas"/>
                <a:sym typeface="Consolas"/>
              </a:rPr>
              <a:t>enter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00FF00"/>
                </a:solidFill>
                <a:latin typeface="Consolas"/>
                <a:ea typeface="Consolas"/>
                <a:cs typeface="Consolas"/>
                <a:sym typeface="Consolas"/>
              </a:rPr>
              <a:t> </a:t>
            </a:r>
            <a:r>
              <a:rPr lang="en-US" sz="1200">
                <a:solidFill>
                  <a:srgbClr val="FFFF00"/>
                </a:solidFill>
                <a:latin typeface="Consolas"/>
                <a:ea typeface="Consolas"/>
                <a:cs typeface="Consolas"/>
                <a:sym typeface="Consolas"/>
              </a:rPr>
              <a:t>ls</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00"/>
                </a:solidFill>
                <a:latin typeface="Consolas"/>
                <a:ea typeface="Consolas"/>
                <a:cs typeface="Consolas"/>
                <a:sym typeface="Consolas"/>
              </a:rPr>
              <a:t>README.md  app.js  bin  default_config.json  habitat  package.json  public  routes  views</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build</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00"/>
                </a:solidFill>
                <a:latin typeface="Consolas"/>
                <a:ea typeface="Consolas"/>
                <a:cs typeface="Consolas"/>
                <a:sym typeface="Consolas"/>
              </a:rPr>
              <a:t> </a:t>
            </a:r>
            <a:r>
              <a:rPr lang="en-US" sz="1200">
                <a:solidFill>
                  <a:srgbClr val="00FFFF"/>
                </a:solidFill>
                <a:latin typeface="Consolas"/>
                <a:ea typeface="Consolas"/>
                <a:cs typeface="Consolas"/>
                <a:sym typeface="Consolas"/>
              </a:rPr>
              <a:t>  : Loading /src/habitat/plan.sh</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project_nodejs: Plan loaded</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EFEFE"/>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799" name="Google Shape;799;p94"/>
          <p:cNvSpPr/>
          <p:nvPr/>
        </p:nvSpPr>
        <p:spPr>
          <a:xfrm>
            <a:off x="380996" y="9021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4"/>
          <p:cNvSpPr/>
          <p:nvPr/>
        </p:nvSpPr>
        <p:spPr>
          <a:xfrm>
            <a:off x="434640" y="9594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4"/>
          <p:cNvSpPr/>
          <p:nvPr/>
        </p:nvSpPr>
        <p:spPr>
          <a:xfrm>
            <a:off x="606740" y="9594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4"/>
          <p:cNvSpPr/>
          <p:nvPr/>
        </p:nvSpPr>
        <p:spPr>
          <a:xfrm>
            <a:off x="778840" y="9594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59"/>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243" name="Google Shape;243;p59"/>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rPr lang="en-US" sz="3000">
                <a:solidFill>
                  <a:srgbClr val="666666"/>
                </a:solidFill>
                <a:latin typeface="Raleway"/>
                <a:ea typeface="Raleway"/>
                <a:cs typeface="Raleway"/>
                <a:sym typeface="Raleway"/>
              </a:rPr>
              <a:t>Shifts in modern applications</a:t>
            </a:r>
            <a:br>
              <a:rPr lang="en-US" sz="3000">
                <a:solidFill>
                  <a:srgbClr val="666666"/>
                </a:solidFill>
                <a:latin typeface="Raleway"/>
                <a:ea typeface="Raleway"/>
                <a:cs typeface="Raleway"/>
                <a:sym typeface="Raleway"/>
              </a:rPr>
            </a:br>
            <a:r>
              <a:rPr i="1" lang="en-US" sz="1800">
                <a:solidFill>
                  <a:srgbClr val="666666"/>
                </a:solidFill>
                <a:latin typeface="Raleway"/>
                <a:ea typeface="Raleway"/>
                <a:cs typeface="Raleway"/>
                <a:sym typeface="Raleway"/>
              </a:rPr>
              <a:t>An introduction to habitat</a:t>
            </a:r>
            <a:endParaRPr i="1" sz="18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9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Run the Hab package from studio                  </a:t>
            </a:r>
            <a:endParaRPr i="1" sz="1800"/>
          </a:p>
        </p:txBody>
      </p:sp>
      <p:sp>
        <p:nvSpPr>
          <p:cNvPr id="808" name="Google Shape;808;p95"/>
          <p:cNvSpPr txBox="1"/>
          <p:nvPr>
            <p:ph idx="1" type="body"/>
          </p:nvPr>
        </p:nvSpPr>
        <p:spPr>
          <a:xfrm>
            <a:off x="381000" y="3413525"/>
            <a:ext cx="8382000" cy="15243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317500" lvl="0" marL="457200" rtl="0" algn="l">
              <a:spcBef>
                <a:spcPts val="500"/>
              </a:spcBef>
              <a:spcAft>
                <a:spcPts val="0"/>
              </a:spcAft>
              <a:buSzPts val="1400"/>
              <a:buChar char="●"/>
            </a:pPr>
            <a:r>
              <a:rPr b="1" lang="en-US" sz="1400">
                <a:latin typeface="Courier New"/>
                <a:ea typeface="Courier New"/>
                <a:cs typeface="Courier New"/>
                <a:sym typeface="Courier New"/>
              </a:rPr>
              <a:t>hab svc load</a:t>
            </a:r>
            <a:r>
              <a:rPr lang="en-US" sz="1400">
                <a:latin typeface="Consolas"/>
                <a:ea typeface="Consolas"/>
                <a:cs typeface="Consolas"/>
                <a:sym typeface="Consolas"/>
              </a:rPr>
              <a:t> = </a:t>
            </a:r>
            <a:r>
              <a:rPr lang="en-US" sz="1400"/>
              <a:t>deploy your Habitat package locally</a:t>
            </a:r>
            <a:endParaRPr sz="1400"/>
          </a:p>
          <a:p>
            <a:pPr indent="-317500" lvl="0" marL="457200" rtl="0" algn="l">
              <a:spcBef>
                <a:spcPts val="0"/>
              </a:spcBef>
              <a:spcAft>
                <a:spcPts val="0"/>
              </a:spcAft>
              <a:buSzPts val="1400"/>
              <a:buChar char="●"/>
            </a:pPr>
            <a:r>
              <a:rPr b="1" lang="en-US" sz="1400">
                <a:latin typeface="Courier New"/>
                <a:ea typeface="Courier New"/>
                <a:cs typeface="Courier New"/>
                <a:sym typeface="Courier New"/>
              </a:rPr>
              <a:t>$pkg_ident</a:t>
            </a:r>
            <a:r>
              <a:rPr lang="en-US" sz="1400">
                <a:latin typeface="Courier New"/>
                <a:ea typeface="Courier New"/>
                <a:cs typeface="Courier New"/>
                <a:sym typeface="Courier New"/>
              </a:rPr>
              <a:t> </a:t>
            </a:r>
            <a:r>
              <a:rPr lang="en-US" sz="1400"/>
              <a:t>= habitat is pulling the package name from the results of the last build</a:t>
            </a:r>
            <a:endParaRPr sz="1400"/>
          </a:p>
          <a:p>
            <a:pPr indent="-317500" lvl="0" marL="457200" rtl="0" algn="l">
              <a:spcBef>
                <a:spcPts val="0"/>
              </a:spcBef>
              <a:spcAft>
                <a:spcPts val="0"/>
              </a:spcAft>
              <a:buSzPts val="1400"/>
              <a:buChar char="●"/>
            </a:pPr>
            <a:r>
              <a:rPr lang="en-US" sz="1400"/>
              <a:t>Install of curl package is optional, Hab studio is so minimal that if we want to use it, we need to install the package.    Habitat studio uses publicly available Habitat packages  :)</a:t>
            </a:r>
            <a:endParaRPr sz="1400"/>
          </a:p>
          <a:p>
            <a:pPr indent="0" lvl="0" marL="0" rtl="0" algn="l">
              <a:spcBef>
                <a:spcPts val="500"/>
              </a:spcBef>
              <a:spcAft>
                <a:spcPts val="500"/>
              </a:spcAft>
              <a:buNone/>
            </a:pPr>
            <a:r>
              <a:rPr lang="en-US" sz="1400"/>
              <a:t> </a:t>
            </a:r>
            <a:endParaRPr sz="1400"/>
          </a:p>
        </p:txBody>
      </p:sp>
      <p:sp>
        <p:nvSpPr>
          <p:cNvPr id="809" name="Google Shape;809;p95"/>
          <p:cNvSpPr/>
          <p:nvPr/>
        </p:nvSpPr>
        <p:spPr>
          <a:xfrm>
            <a:off x="381000" y="1199525"/>
            <a:ext cx="8382000" cy="29292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s</a:t>
            </a:r>
            <a:r>
              <a:rPr lang="en-US" sz="1200">
                <a:solidFill>
                  <a:srgbClr val="FFFF00"/>
                </a:solidFill>
                <a:latin typeface="Consolas"/>
                <a:ea typeface="Consolas"/>
                <a:cs typeface="Consolas"/>
                <a:sym typeface="Consolas"/>
              </a:rPr>
              <a:t>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 </a:t>
            </a:r>
            <a:r>
              <a:rPr lang="en-US" sz="1200">
                <a:solidFill>
                  <a:srgbClr val="FFFF00"/>
                </a:solidFill>
                <a:latin typeface="Consolas"/>
                <a:ea typeface="Consolas"/>
                <a:cs typeface="Consolas"/>
                <a:sym typeface="Consolas"/>
              </a:rPr>
              <a:t>hab </a:t>
            </a:r>
            <a:r>
              <a:rPr lang="en-US" sz="1200">
                <a:solidFill>
                  <a:srgbClr val="FFFF00"/>
                </a:solidFill>
                <a:latin typeface="Consolas"/>
                <a:ea typeface="Consolas"/>
                <a:cs typeface="Consolas"/>
                <a:sym typeface="Consolas"/>
              </a:rPr>
              <a:t>svc</a:t>
            </a:r>
            <a:r>
              <a:rPr lang="en-US" sz="1200">
                <a:solidFill>
                  <a:srgbClr val="FFFF00"/>
                </a:solidFill>
                <a:latin typeface="Consolas"/>
                <a:ea typeface="Consolas"/>
                <a:cs typeface="Consolas"/>
                <a:sym typeface="Consolas"/>
              </a:rPr>
              <a:t> </a:t>
            </a:r>
            <a:r>
              <a:rPr lang="en-US" sz="1200">
                <a:solidFill>
                  <a:srgbClr val="FFFF00"/>
                </a:solidFill>
                <a:latin typeface="Consolas"/>
                <a:ea typeface="Consolas"/>
                <a:cs typeface="Consolas"/>
                <a:sym typeface="Consolas"/>
              </a:rPr>
              <a:t>load </a:t>
            </a:r>
            <a:r>
              <a:rPr lang="en-US" sz="1200">
                <a:solidFill>
                  <a:srgbClr val="FFFF00"/>
                </a:solidFill>
                <a:latin typeface="Consolas"/>
                <a:ea typeface="Consolas"/>
                <a:cs typeface="Consolas"/>
                <a:sym typeface="Consolas"/>
              </a:rPr>
              <a:t>$pkg_ident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install core/curl -b</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curl </a:t>
            </a:r>
            <a:r>
              <a:rPr lang="en-US" sz="1200" u="sng">
                <a:solidFill>
                  <a:srgbClr val="FFFF00"/>
                </a:solidFill>
                <a:latin typeface="Consolas"/>
                <a:ea typeface="Consolas"/>
                <a:cs typeface="Consolas"/>
                <a:sym typeface="Consolas"/>
                <a:hlinkClick r:id="rId3"/>
              </a:rPr>
              <a:t>http://localhost:</a:t>
            </a:r>
            <a:r>
              <a:rPr b="1" lang="en-US" sz="1200" u="sng">
                <a:solidFill>
                  <a:srgbClr val="FFFF00"/>
                </a:solidFill>
                <a:latin typeface="Consolas"/>
                <a:ea typeface="Consolas"/>
                <a:cs typeface="Consolas"/>
                <a:sym typeface="Consolas"/>
                <a:hlinkClick r:id="rId4"/>
              </a:rPr>
              <a:t>8000</a:t>
            </a:r>
            <a:r>
              <a:rPr b="1" lang="en-US" sz="1200">
                <a:solidFill>
                  <a:srgbClr val="FFFF00"/>
                </a:solidFill>
                <a:latin typeface="Consolas"/>
                <a:ea typeface="Consolas"/>
                <a:cs typeface="Consolas"/>
                <a:sym typeface="Consolas"/>
              </a:rPr>
              <a:t>  </a:t>
            </a:r>
            <a:endParaRPr b="1"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&lt;!DOCTYPE html&gt;&lt;html&gt;&lt;head&gt;&lt;title&gt;Habitat - The fastest path from code to cloud native.&lt;/title&gt;&lt;link rel="stylesheet" href="/stylesheets/style.css"&gt;&lt;/head&gt;&lt;body&gt;&lt;h1&gt;Welcome to the Habitat Node.js sample app.&lt;/h1&gt;&lt;/body&gt;&lt;section class="logos"&gt;&lt;div class="habitat-logo"&gt;&lt;img src="images/habitat-logo-by-chef.svg" alt="Habitat logo"&gt;&lt;/div&gt;&lt;div class="nodejs-logo"&gt;&lt;img src="images/nodejs-logo.svg" alt="NodeJS logo"&gt;&lt;/div&gt;&lt;/section&gt;&lt;footer&gt;&lt;img src="images/image-cat-jumping.svg" alt="Habicat jumping" class="habicat-jumping"&gt;&lt;img src="images/image-cat-set.svg" alt="Habicat standing with package" class="habicat-set"&gt;&lt;/footer&gt;&lt;/html&gt;</a:t>
            </a:r>
            <a:endParaRPr sz="12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5AB7B2"/>
                </a:solidFill>
                <a:latin typeface="Consolas"/>
                <a:ea typeface="Consolas"/>
                <a:cs typeface="Consolas"/>
                <a:sym typeface="Consolas"/>
              </a:rPr>
              <a:t>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810" name="Google Shape;810;p95"/>
          <p:cNvSpPr/>
          <p:nvPr/>
        </p:nvSpPr>
        <p:spPr>
          <a:xfrm>
            <a:off x="380996" y="9742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5"/>
          <p:cNvSpPr/>
          <p:nvPr/>
        </p:nvSpPr>
        <p:spPr>
          <a:xfrm>
            <a:off x="434640" y="1031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5"/>
          <p:cNvSpPr/>
          <p:nvPr/>
        </p:nvSpPr>
        <p:spPr>
          <a:xfrm>
            <a:off x="606740" y="1031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5"/>
          <p:cNvSpPr/>
          <p:nvPr/>
        </p:nvSpPr>
        <p:spPr>
          <a:xfrm>
            <a:off x="778840" y="1031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96"/>
          <p:cNvSpPr txBox="1"/>
          <p:nvPr>
            <p:ph type="title"/>
          </p:nvPr>
        </p:nvSpPr>
        <p:spPr>
          <a:xfrm>
            <a:off x="206750" y="196524"/>
            <a:ext cx="8382000" cy="4155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sz="2400">
                <a:solidFill>
                  <a:srgbClr val="434343"/>
                </a:solidFill>
              </a:rPr>
              <a:t>You just built and deployed an app with Habitat!!  </a:t>
            </a:r>
            <a:endParaRPr sz="2400">
              <a:solidFill>
                <a:srgbClr val="434343"/>
              </a:solidFill>
            </a:endParaRPr>
          </a:p>
        </p:txBody>
      </p:sp>
      <p:pic>
        <p:nvPicPr>
          <p:cNvPr id="819" name="Google Shape;819;p96"/>
          <p:cNvPicPr preferRelativeResize="0"/>
          <p:nvPr/>
        </p:nvPicPr>
        <p:blipFill>
          <a:blip r:embed="rId3">
            <a:alphaModFix/>
          </a:blip>
          <a:stretch>
            <a:fillRect/>
          </a:stretch>
        </p:blipFill>
        <p:spPr>
          <a:xfrm>
            <a:off x="70100" y="2888825"/>
            <a:ext cx="5778449" cy="2195375"/>
          </a:xfrm>
          <a:prstGeom prst="rect">
            <a:avLst/>
          </a:prstGeom>
          <a:noFill/>
          <a:ln>
            <a:noFill/>
          </a:ln>
        </p:spPr>
      </p:pic>
      <p:sp>
        <p:nvSpPr>
          <p:cNvPr id="820" name="Google Shape;820;p96"/>
          <p:cNvSpPr txBox="1"/>
          <p:nvPr/>
        </p:nvSpPr>
        <p:spPr>
          <a:xfrm>
            <a:off x="206750" y="765375"/>
            <a:ext cx="4014300" cy="46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rPr b="1" lang="en-US">
                <a:solidFill>
                  <a:schemeClr val="accent1"/>
                </a:solidFill>
                <a:latin typeface="Raleway"/>
                <a:ea typeface="Raleway"/>
                <a:cs typeface="Raleway"/>
                <a:sym typeface="Raleway"/>
              </a:rPr>
              <a:t>GO TO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rPr b="1" lang="en-US">
                <a:solidFill>
                  <a:srgbClr val="6D9EEB"/>
                </a:solidFill>
                <a:latin typeface="Raleway"/>
                <a:ea typeface="Raleway"/>
                <a:cs typeface="Raleway"/>
                <a:sym typeface="Raleway"/>
              </a:rPr>
              <a:t>http://YOUR_WORKSTATION_IP:8000</a:t>
            </a:r>
            <a:endParaRPr b="1">
              <a:solidFill>
                <a:srgbClr val="6D9EEB"/>
              </a:solidFill>
              <a:latin typeface="Raleway"/>
              <a:ea typeface="Raleway"/>
              <a:cs typeface="Raleway"/>
              <a:sym typeface="Raleway"/>
            </a:endParaRPr>
          </a:p>
          <a:p>
            <a:pPr indent="0" lvl="0" marL="0" rtl="0" algn="l">
              <a:lnSpc>
                <a:spcPct val="90000"/>
              </a:lnSpc>
              <a:spcBef>
                <a:spcPts val="500"/>
              </a:spcBef>
              <a:spcAft>
                <a:spcPts val="0"/>
              </a:spcAft>
              <a:buNone/>
            </a:pPr>
            <a:r>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rPr lang="en-US">
                <a:solidFill>
                  <a:schemeClr val="accent1"/>
                </a:solidFill>
                <a:latin typeface="Raleway"/>
                <a:ea typeface="Raleway"/>
                <a:cs typeface="Raleway"/>
                <a:sym typeface="Raleway"/>
              </a:rPr>
              <a:t>To see the supervisor output in Hab studio:</a:t>
            </a:r>
            <a:endParaRPr>
              <a:solidFill>
                <a:schemeClr val="accent1"/>
              </a:solidFill>
              <a:latin typeface="Raleway"/>
              <a:ea typeface="Raleway"/>
              <a:cs typeface="Raleway"/>
              <a:sym typeface="Raleway"/>
            </a:endParaRPr>
          </a:p>
          <a:p>
            <a:pPr indent="0" lvl="0" marL="0" rtl="0" algn="l">
              <a:lnSpc>
                <a:spcPct val="90000"/>
              </a:lnSpc>
              <a:spcBef>
                <a:spcPts val="500"/>
              </a:spcBef>
              <a:spcAft>
                <a:spcPts val="0"/>
              </a:spcAft>
              <a:buClr>
                <a:schemeClr val="dk2"/>
              </a:buClr>
              <a:buSzPts val="1100"/>
              <a:buFont typeface="Arial"/>
              <a:buNone/>
            </a:pPr>
            <a:r>
              <a:rPr lang="en-US">
                <a:solidFill>
                  <a:srgbClr val="FF0000"/>
                </a:solidFill>
                <a:latin typeface="Courier New"/>
                <a:ea typeface="Courier New"/>
                <a:cs typeface="Courier New"/>
                <a:sym typeface="Courier New"/>
              </a:rPr>
              <a:t>`sup-log`</a:t>
            </a:r>
            <a:endParaRPr>
              <a:solidFill>
                <a:srgbClr val="FF0000"/>
              </a:solidFill>
              <a:latin typeface="Courier New"/>
              <a:ea typeface="Courier New"/>
              <a:cs typeface="Courier New"/>
              <a:sym typeface="Courier New"/>
            </a:endParaRPr>
          </a:p>
          <a:p>
            <a:pPr indent="0" lvl="0" marL="0" rtl="0" algn="l">
              <a:spcBef>
                <a:spcPts val="500"/>
              </a:spcBef>
              <a:spcAft>
                <a:spcPts val="0"/>
              </a:spcAft>
              <a:buNone/>
            </a:pPr>
            <a:r>
              <a:t/>
            </a:r>
            <a:endParaRPr/>
          </a:p>
        </p:txBody>
      </p:sp>
      <p:pic>
        <p:nvPicPr>
          <p:cNvPr id="821" name="Google Shape;821;p96"/>
          <p:cNvPicPr preferRelativeResize="0"/>
          <p:nvPr/>
        </p:nvPicPr>
        <p:blipFill>
          <a:blip r:embed="rId4">
            <a:alphaModFix/>
          </a:blip>
          <a:stretch>
            <a:fillRect/>
          </a:stretch>
        </p:blipFill>
        <p:spPr>
          <a:xfrm>
            <a:off x="4329450" y="765376"/>
            <a:ext cx="4649626" cy="3064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97"/>
          <p:cNvSpPr txBox="1"/>
          <p:nvPr>
            <p:ph type="title"/>
          </p:nvPr>
        </p:nvSpPr>
        <p:spPr>
          <a:xfrm>
            <a:off x="381000" y="16934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Clean-up</a:t>
            </a:r>
            <a:endParaRPr/>
          </a:p>
        </p:txBody>
      </p:sp>
      <p:sp>
        <p:nvSpPr>
          <p:cNvPr id="827" name="Google Shape;827;p97"/>
          <p:cNvSpPr txBox="1"/>
          <p:nvPr>
            <p:ph idx="1" type="body"/>
          </p:nvPr>
        </p:nvSpPr>
        <p:spPr>
          <a:xfrm>
            <a:off x="381000" y="731121"/>
            <a:ext cx="8382000" cy="13107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Unload (i.e stop) the Hab services you are running in Hab Studio</a:t>
            </a:r>
            <a:endParaRPr/>
          </a:p>
        </p:txBody>
      </p:sp>
      <p:sp>
        <p:nvSpPr>
          <p:cNvPr id="828" name="Google Shape;828;p97"/>
          <p:cNvSpPr/>
          <p:nvPr/>
        </p:nvSpPr>
        <p:spPr>
          <a:xfrm>
            <a:off x="381000" y="1439475"/>
            <a:ext cx="8382000" cy="10734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status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unload &lt;PACKAGENAME&gt;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800">
              <a:solidFill>
                <a:srgbClr val="FFFF00"/>
              </a:solidFill>
              <a:latin typeface="Raleway"/>
              <a:ea typeface="Raleway"/>
              <a:cs typeface="Raleway"/>
              <a:sym typeface="Raleway"/>
            </a:endParaRPr>
          </a:p>
          <a:p>
            <a:pPr indent="0" lvl="0" marL="0" rtl="0" algn="l">
              <a:lnSpc>
                <a:spcPct val="90000"/>
              </a:lnSpc>
              <a:spcBef>
                <a:spcPts val="500"/>
              </a:spcBef>
              <a:spcAft>
                <a:spcPts val="500"/>
              </a:spcAft>
              <a:buNone/>
            </a:pPr>
            <a:r>
              <a:rPr lang="en-US" sz="1200">
                <a:solidFill>
                  <a:srgbClr val="FEFEFE"/>
                </a:solidFill>
                <a:latin typeface="Consolas"/>
                <a:ea typeface="Consolas"/>
                <a:cs typeface="Consolas"/>
                <a:sym typeface="Consolas"/>
              </a:rPr>
              <a:t>Ex</a:t>
            </a:r>
            <a:endParaRPr sz="1200">
              <a:solidFill>
                <a:srgbClr val="FEFEFE"/>
              </a:solidFill>
              <a:latin typeface="Consolas"/>
              <a:ea typeface="Consolas"/>
              <a:cs typeface="Consolas"/>
              <a:sym typeface="Consolas"/>
            </a:endParaRPr>
          </a:p>
        </p:txBody>
      </p:sp>
      <p:sp>
        <p:nvSpPr>
          <p:cNvPr id="829" name="Google Shape;829;p97"/>
          <p:cNvSpPr/>
          <p:nvPr/>
        </p:nvSpPr>
        <p:spPr>
          <a:xfrm>
            <a:off x="380996" y="12141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7"/>
          <p:cNvSpPr/>
          <p:nvPr/>
        </p:nvSpPr>
        <p:spPr>
          <a:xfrm>
            <a:off x="4346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7"/>
          <p:cNvSpPr/>
          <p:nvPr/>
        </p:nvSpPr>
        <p:spPr>
          <a:xfrm>
            <a:off x="6067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7"/>
          <p:cNvSpPr/>
          <p:nvPr/>
        </p:nvSpPr>
        <p:spPr>
          <a:xfrm>
            <a:off x="7788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7"/>
          <p:cNvSpPr/>
          <p:nvPr/>
        </p:nvSpPr>
        <p:spPr>
          <a:xfrm>
            <a:off x="358450" y="3050250"/>
            <a:ext cx="8382000" cy="19311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100">
                <a:solidFill>
                  <a:srgbClr val="93C47D"/>
                </a:solidFill>
                <a:latin typeface="Consolas"/>
                <a:ea typeface="Consolas"/>
                <a:cs typeface="Consolas"/>
                <a:sym typeface="Consolas"/>
              </a:rPr>
              <a:t>[</a:t>
            </a:r>
            <a:r>
              <a:rPr lang="en-US" sz="1100">
                <a:solidFill>
                  <a:srgbClr val="93C47D"/>
                </a:solidFill>
                <a:latin typeface="Consolas"/>
                <a:ea typeface="Consolas"/>
                <a:cs typeface="Consolas"/>
                <a:sym typeface="Consolas"/>
              </a:rPr>
              <a:t>default:</a:t>
            </a:r>
            <a:r>
              <a:rPr lang="en-US" sz="1100">
                <a:solidFill>
                  <a:srgbClr val="FF00FF"/>
                </a:solidFill>
                <a:latin typeface="Consolas"/>
                <a:ea typeface="Consolas"/>
                <a:cs typeface="Consolas"/>
                <a:sym typeface="Consolas"/>
              </a:rPr>
              <a:t>/src</a:t>
            </a:r>
            <a:r>
              <a:rPr lang="en-US" sz="1100">
                <a:solidFill>
                  <a:srgbClr val="93C47D"/>
                </a:solidFill>
                <a:latin typeface="Consolas"/>
                <a:ea typeface="Consolas"/>
                <a:cs typeface="Consolas"/>
                <a:sym typeface="Consolas"/>
              </a:rPr>
              <a:t>:</a:t>
            </a:r>
            <a:r>
              <a:rPr lang="en-US" sz="1100">
                <a:solidFill>
                  <a:schemeClr val="lt1"/>
                </a:solidFill>
                <a:latin typeface="Consolas"/>
                <a:ea typeface="Consolas"/>
                <a:cs typeface="Consolas"/>
                <a:sym typeface="Consolas"/>
              </a:rPr>
              <a:t>0</a:t>
            </a:r>
            <a:r>
              <a:rPr lang="en-US" sz="1100">
                <a:solidFill>
                  <a:srgbClr val="93C47D"/>
                </a:solidFill>
                <a:latin typeface="Consolas"/>
                <a:ea typeface="Consolas"/>
                <a:cs typeface="Consolas"/>
                <a:sym typeface="Consolas"/>
              </a:rPr>
              <a:t>]</a:t>
            </a:r>
            <a:r>
              <a:rPr lang="en-US" sz="1100">
                <a:solidFill>
                  <a:srgbClr val="93C47D"/>
                </a:solidFill>
                <a:latin typeface="Consolas"/>
                <a:ea typeface="Consolas"/>
                <a:cs typeface="Consolas"/>
                <a:sym typeface="Consolas"/>
              </a:rPr>
              <a:t># </a:t>
            </a:r>
            <a:r>
              <a:rPr lang="en-US" sz="1100">
                <a:solidFill>
                  <a:srgbClr val="FFFF00"/>
                </a:solidFill>
                <a:latin typeface="Consolas"/>
                <a:ea typeface="Consolas"/>
                <a:cs typeface="Consolas"/>
                <a:sym typeface="Consolas"/>
              </a:rPr>
              <a:t>hab svc status</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00FFFF"/>
                </a:solidFill>
                <a:latin typeface="Consolas"/>
                <a:ea typeface="Consolas"/>
                <a:cs typeface="Consolas"/>
                <a:sym typeface="Consolas"/>
              </a:rPr>
              <a:t>package                             type        state  uptime (s)  pid    group</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00FFFF"/>
                </a:solidFill>
                <a:latin typeface="Consolas"/>
                <a:ea typeface="Consolas"/>
                <a:cs typeface="Consolas"/>
                <a:sym typeface="Consolas"/>
              </a:rPr>
              <a:t>scottford/project_nodejs/1.0.0/20180607202259  standalone  up  262  10654  project_nodejs.default</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FFFF00"/>
                </a:solidFill>
                <a:latin typeface="Consolas"/>
                <a:ea typeface="Consolas"/>
                <a:cs typeface="Consolas"/>
                <a:sym typeface="Consolas"/>
              </a:rPr>
              <a:t>[</a:t>
            </a:r>
            <a:r>
              <a:rPr lang="en-US" sz="1100">
                <a:solidFill>
                  <a:srgbClr val="93C47D"/>
                </a:solidFill>
                <a:latin typeface="Consolas"/>
                <a:ea typeface="Consolas"/>
                <a:cs typeface="Consolas"/>
                <a:sym typeface="Consolas"/>
              </a:rPr>
              <a:t>default:</a:t>
            </a:r>
            <a:r>
              <a:rPr lang="en-US" sz="1100">
                <a:solidFill>
                  <a:srgbClr val="FF00FF"/>
                </a:solidFill>
                <a:latin typeface="Consolas"/>
                <a:ea typeface="Consolas"/>
                <a:cs typeface="Consolas"/>
                <a:sym typeface="Consolas"/>
              </a:rPr>
              <a:t>/src</a:t>
            </a:r>
            <a:r>
              <a:rPr lang="en-US" sz="1100">
                <a:solidFill>
                  <a:srgbClr val="93C47D"/>
                </a:solidFill>
                <a:latin typeface="Consolas"/>
                <a:ea typeface="Consolas"/>
                <a:cs typeface="Consolas"/>
                <a:sym typeface="Consolas"/>
              </a:rPr>
              <a:t>:</a:t>
            </a:r>
            <a:r>
              <a:rPr lang="en-US" sz="1100">
                <a:solidFill>
                  <a:schemeClr val="lt1"/>
                </a:solidFill>
                <a:latin typeface="Consolas"/>
                <a:ea typeface="Consolas"/>
                <a:cs typeface="Consolas"/>
                <a:sym typeface="Consolas"/>
              </a:rPr>
              <a:t>0</a:t>
            </a:r>
            <a:r>
              <a:rPr lang="en-US" sz="1100">
                <a:solidFill>
                  <a:srgbClr val="FFFF00"/>
                </a:solidFill>
                <a:latin typeface="Consolas"/>
                <a:ea typeface="Consolas"/>
                <a:cs typeface="Consolas"/>
                <a:sym typeface="Consolas"/>
              </a:rPr>
              <a:t>]# hab svc unload </a:t>
            </a:r>
            <a:r>
              <a:rPr lang="en-US" sz="1100">
                <a:solidFill>
                  <a:srgbClr val="FFFF00"/>
                </a:solidFill>
                <a:latin typeface="Consolas"/>
                <a:ea typeface="Consolas"/>
                <a:cs typeface="Consolas"/>
                <a:sym typeface="Consolas"/>
              </a:rPr>
              <a:t>scottford</a:t>
            </a:r>
            <a:r>
              <a:rPr lang="en-US" sz="1100">
                <a:solidFill>
                  <a:srgbClr val="FFFF00"/>
                </a:solidFill>
                <a:latin typeface="Consolas"/>
                <a:ea typeface="Consolas"/>
                <a:cs typeface="Consolas"/>
                <a:sym typeface="Consolas"/>
              </a:rPr>
              <a:t>/national-parks</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100">
                <a:solidFill>
                  <a:srgbClr val="00FFFF"/>
                </a:solidFill>
                <a:latin typeface="Consolas"/>
                <a:ea typeface="Consolas"/>
                <a:cs typeface="Consolas"/>
                <a:sym typeface="Consolas"/>
              </a:rPr>
              <a:t>Unloading scottford/project_nodejs/1.0.0/20180607202259</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100">
              <a:solidFill>
                <a:srgbClr val="93C47D"/>
              </a:solidFill>
              <a:latin typeface="Consolas"/>
              <a:ea typeface="Consolas"/>
              <a:cs typeface="Consolas"/>
              <a:sym typeface="Consolas"/>
            </a:endParaRPr>
          </a:p>
          <a:p>
            <a:pPr indent="0" lvl="0" marL="0" rtl="0" algn="l">
              <a:lnSpc>
                <a:spcPct val="90000"/>
              </a:lnSpc>
              <a:spcBef>
                <a:spcPts val="500"/>
              </a:spcBef>
              <a:spcAft>
                <a:spcPts val="0"/>
              </a:spcAft>
              <a:buNone/>
            </a:pPr>
            <a:br>
              <a:rPr lang="en-US" sz="1200">
                <a:solidFill>
                  <a:srgbClr val="FF0000"/>
                </a:solidFill>
                <a:latin typeface="Consolas"/>
                <a:ea typeface="Consolas"/>
                <a:cs typeface="Consolas"/>
                <a:sym typeface="Consolas"/>
              </a:rPr>
            </a:br>
            <a:endParaRPr sz="1200">
              <a:solidFill>
                <a:srgbClr val="FF0000"/>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834" name="Google Shape;834;p97"/>
          <p:cNvSpPr/>
          <p:nvPr/>
        </p:nvSpPr>
        <p:spPr>
          <a:xfrm>
            <a:off x="358446" y="282495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7"/>
          <p:cNvSpPr/>
          <p:nvPr/>
        </p:nvSpPr>
        <p:spPr>
          <a:xfrm>
            <a:off x="4120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7"/>
          <p:cNvSpPr/>
          <p:nvPr/>
        </p:nvSpPr>
        <p:spPr>
          <a:xfrm>
            <a:off x="5841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7"/>
          <p:cNvSpPr/>
          <p:nvPr/>
        </p:nvSpPr>
        <p:spPr>
          <a:xfrm>
            <a:off x="7562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7"/>
          <p:cNvSpPr txBox="1"/>
          <p:nvPr/>
        </p:nvSpPr>
        <p:spPr>
          <a:xfrm>
            <a:off x="358450" y="2512913"/>
            <a:ext cx="3123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1"/>
                </a:solidFill>
                <a:latin typeface="Raleway"/>
                <a:ea typeface="Raleway"/>
                <a:cs typeface="Raleway"/>
                <a:sym typeface="Raleway"/>
              </a:rPr>
              <a:t>Example</a:t>
            </a:r>
            <a:endParaRPr b="1">
              <a:solidFill>
                <a:schemeClr val="accent1"/>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pic>
        <p:nvPicPr>
          <p:cNvPr id="843" name="Google Shape;843;p98"/>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844" name="Google Shape;844;p98"/>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4: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Project - Node.js + Docker</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1500">
                <a:solidFill>
                  <a:srgbClr val="666666"/>
                </a:solidFill>
                <a:latin typeface="Raleway"/>
                <a:ea typeface="Raleway"/>
                <a:cs typeface="Raleway"/>
                <a:sym typeface="Raleway"/>
              </a:rPr>
              <a:t>Export and run your Hab Package into Docker format</a:t>
            </a:r>
            <a:endParaRPr sz="33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9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Export your Habitat Package to Docker format</a:t>
            </a:r>
            <a:endParaRPr sz="2400"/>
          </a:p>
        </p:txBody>
      </p:sp>
      <p:sp>
        <p:nvSpPr>
          <p:cNvPr id="850" name="Google Shape;850;p99"/>
          <p:cNvSpPr txBox="1"/>
          <p:nvPr>
            <p:ph idx="1" type="body"/>
          </p:nvPr>
        </p:nvSpPr>
        <p:spPr>
          <a:xfrm>
            <a:off x="381000" y="3576975"/>
            <a:ext cx="8382000" cy="9489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sz="1400"/>
          </a:p>
          <a:p>
            <a:pPr indent="-317500" lvl="0" marL="457200" rtl="0" algn="l">
              <a:spcBef>
                <a:spcPts val="500"/>
              </a:spcBef>
              <a:spcAft>
                <a:spcPts val="0"/>
              </a:spcAft>
              <a:buSzPts val="1400"/>
              <a:buChar char="●"/>
            </a:pPr>
            <a:r>
              <a:rPr b="1" lang="en-US" sz="1400">
                <a:latin typeface="Courier New"/>
                <a:ea typeface="Courier New"/>
                <a:cs typeface="Courier New"/>
                <a:sym typeface="Courier New"/>
              </a:rPr>
              <a:t>hab pkg export docker &lt;package name&gt; </a:t>
            </a:r>
            <a:r>
              <a:rPr lang="en-US" sz="1400"/>
              <a:t>- puts your Hab package into a Docker format</a:t>
            </a:r>
            <a:endParaRPr sz="1400"/>
          </a:p>
          <a:p>
            <a:pPr indent="-317500" lvl="0" marL="457200" rtl="0" algn="l">
              <a:spcBef>
                <a:spcPts val="0"/>
              </a:spcBef>
              <a:spcAft>
                <a:spcPts val="0"/>
              </a:spcAft>
              <a:buSzPts val="1400"/>
              <a:buChar char="●"/>
            </a:pPr>
            <a:r>
              <a:rPr b="1" lang="en-US" sz="1400">
                <a:latin typeface="Courier New"/>
                <a:ea typeface="Courier New"/>
                <a:cs typeface="Courier New"/>
                <a:sym typeface="Courier New"/>
              </a:rPr>
              <a:t>$pkg_artifact</a:t>
            </a:r>
            <a:r>
              <a:rPr lang="en-US" sz="1400">
                <a:latin typeface="Courier New"/>
                <a:ea typeface="Courier New"/>
                <a:cs typeface="Courier New"/>
                <a:sym typeface="Courier New"/>
              </a:rPr>
              <a:t> </a:t>
            </a:r>
            <a:r>
              <a:rPr lang="en-US" sz="1400"/>
              <a:t>- Habitat is pulling the package name from the results of the last build</a:t>
            </a:r>
            <a:endParaRPr sz="1400"/>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latin typeface="Consolas"/>
              <a:ea typeface="Consolas"/>
              <a:cs typeface="Consolas"/>
              <a:sym typeface="Consolas"/>
            </a:endParaRPr>
          </a:p>
        </p:txBody>
      </p:sp>
      <p:sp>
        <p:nvSpPr>
          <p:cNvPr id="851" name="Google Shape;851;p99"/>
          <p:cNvSpPr/>
          <p:nvPr/>
        </p:nvSpPr>
        <p:spPr>
          <a:xfrm>
            <a:off x="381000" y="1169475"/>
            <a:ext cx="8382000" cy="22092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source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export docker results/$pkg_artifact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chemeClr val="lt1"/>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exit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500"/>
              </a:spcAft>
              <a:buClr>
                <a:schemeClr val="dk2"/>
              </a:buClr>
              <a:buSzPts val="1100"/>
              <a:buFont typeface="Arial"/>
              <a:buNone/>
            </a:pPr>
            <a:r>
              <a:t/>
            </a:r>
            <a:endParaRPr sz="1100">
              <a:solidFill>
                <a:srgbClr val="FEFEFE"/>
              </a:solidFill>
              <a:latin typeface="Consolas"/>
              <a:ea typeface="Consolas"/>
              <a:cs typeface="Consolas"/>
              <a:sym typeface="Consolas"/>
            </a:endParaRPr>
          </a:p>
        </p:txBody>
      </p:sp>
      <p:sp>
        <p:nvSpPr>
          <p:cNvPr id="852" name="Google Shape;852;p99"/>
          <p:cNvSpPr/>
          <p:nvPr/>
        </p:nvSpPr>
        <p:spPr>
          <a:xfrm>
            <a:off x="380996" y="9441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9"/>
          <p:cNvSpPr/>
          <p:nvPr/>
        </p:nvSpPr>
        <p:spPr>
          <a:xfrm>
            <a:off x="434640" y="100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9"/>
          <p:cNvSpPr/>
          <p:nvPr/>
        </p:nvSpPr>
        <p:spPr>
          <a:xfrm>
            <a:off x="606740" y="100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9"/>
          <p:cNvSpPr/>
          <p:nvPr/>
        </p:nvSpPr>
        <p:spPr>
          <a:xfrm>
            <a:off x="778840" y="100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00"/>
          <p:cNvSpPr txBox="1"/>
          <p:nvPr>
            <p:ph type="title"/>
          </p:nvPr>
        </p:nvSpPr>
        <p:spPr>
          <a:xfrm>
            <a:off x="381000" y="194624"/>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Run your Hab package in Docker (outside of studio)</a:t>
            </a:r>
            <a:endParaRPr sz="2400"/>
          </a:p>
        </p:txBody>
      </p:sp>
      <p:sp>
        <p:nvSpPr>
          <p:cNvPr id="861" name="Google Shape;861;p100"/>
          <p:cNvSpPr txBox="1"/>
          <p:nvPr>
            <p:ph idx="1" type="body"/>
          </p:nvPr>
        </p:nvSpPr>
        <p:spPr>
          <a:xfrm>
            <a:off x="381004" y="3603235"/>
            <a:ext cx="8382000" cy="12513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p>
          <a:p>
            <a:pPr indent="0" lvl="0" marL="0" rtl="0" algn="l">
              <a:spcBef>
                <a:spcPts val="500"/>
              </a:spcBef>
              <a:spcAft>
                <a:spcPts val="500"/>
              </a:spcAft>
              <a:buNone/>
            </a:pPr>
            <a:r>
              <a:t/>
            </a:r>
            <a:endParaRPr>
              <a:latin typeface="Consolas"/>
              <a:ea typeface="Consolas"/>
              <a:cs typeface="Consolas"/>
              <a:sym typeface="Consolas"/>
            </a:endParaRPr>
          </a:p>
        </p:txBody>
      </p:sp>
      <p:sp>
        <p:nvSpPr>
          <p:cNvPr id="862" name="Google Shape;862;p100"/>
          <p:cNvSpPr/>
          <p:nvPr/>
        </p:nvSpPr>
        <p:spPr>
          <a:xfrm>
            <a:off x="381004" y="962685"/>
            <a:ext cx="8382000" cy="41298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FFFFF"/>
                </a:solidFill>
                <a:latin typeface="Consolas"/>
                <a:ea typeface="Consolas"/>
                <a:cs typeface="Consolas"/>
                <a:sym typeface="Consolas"/>
              </a:rPr>
              <a:t>$ sudo docker image ls</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REPOSITORY                     TAG                    IMAGE ID            CREATED             SIZE</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scottford/project_nodejs</a:t>
            </a:r>
            <a:r>
              <a:rPr lang="en-US" sz="1000">
                <a:solidFill>
                  <a:srgbClr val="00FFFF"/>
                </a:solidFill>
                <a:latin typeface="Consolas"/>
                <a:ea typeface="Consolas"/>
                <a:cs typeface="Consolas"/>
                <a:sym typeface="Consolas"/>
              </a:rPr>
              <a:t>   0.1.0                  bc287c46b3f6        20 minutes ago      331 MB</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scottford/project_nodejs</a:t>
            </a:r>
            <a:r>
              <a:rPr lang="en-US" sz="1000">
                <a:solidFill>
                  <a:srgbClr val="00FFFF"/>
                </a:solidFill>
                <a:latin typeface="Consolas"/>
                <a:ea typeface="Consolas"/>
                <a:cs typeface="Consolas"/>
                <a:sym typeface="Consolas"/>
              </a:rPr>
              <a:t>   0.1.0-20180611232247   bc287c46b3f6        20 minutes ago      331 MB</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scottford/project_nodejs</a:t>
            </a:r>
            <a:r>
              <a:rPr lang="en-US" sz="1000">
                <a:solidFill>
                  <a:srgbClr val="00FFFF"/>
                </a:solidFill>
                <a:latin typeface="Consolas"/>
                <a:ea typeface="Consolas"/>
                <a:cs typeface="Consolas"/>
                <a:sym typeface="Consolas"/>
              </a:rPr>
              <a:t>   latest                 bc287c46b3f6        20 minutes ago      331 MB</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FFF"/>
                </a:solidFill>
                <a:latin typeface="Consolas"/>
                <a:ea typeface="Consolas"/>
                <a:cs typeface="Consolas"/>
                <a:sym typeface="Consolas"/>
              </a:rPr>
              <a:t>$ source results/last_docker_export.env</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FFFF"/>
                </a:solidFill>
                <a:latin typeface="Consolas"/>
                <a:ea typeface="Consolas"/>
                <a:cs typeface="Consolas"/>
                <a:sym typeface="Consolas"/>
              </a:rPr>
              <a:t>$ sudo docker run -it -p 8000:8000 $name</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hab-sup(MR): Supervisor Member-ID 4508f19af6514ff2830d3423688f4133</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hab-sup(AG): The </a:t>
            </a:r>
            <a:r>
              <a:rPr lang="en-US" sz="1000">
                <a:solidFill>
                  <a:srgbClr val="00FFFF"/>
                </a:solidFill>
                <a:latin typeface="Consolas"/>
                <a:ea typeface="Consolas"/>
                <a:cs typeface="Consolas"/>
                <a:sym typeface="Consolas"/>
              </a:rPr>
              <a:t>scottford/project_nodejs</a:t>
            </a:r>
            <a:r>
              <a:rPr lang="en-US" sz="1000">
                <a:solidFill>
                  <a:srgbClr val="00FFFF"/>
                </a:solidFill>
                <a:latin typeface="Consolas"/>
                <a:ea typeface="Consolas"/>
                <a:cs typeface="Consolas"/>
                <a:sym typeface="Consolas"/>
              </a:rPr>
              <a:t> service was successfully loaded</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hab-sup(MR): Starting </a:t>
            </a:r>
            <a:r>
              <a:rPr lang="en-US" sz="1000">
                <a:solidFill>
                  <a:srgbClr val="00FFFF"/>
                </a:solidFill>
                <a:latin typeface="Consolas"/>
                <a:ea typeface="Consolas"/>
                <a:cs typeface="Consolas"/>
                <a:sym typeface="Consolas"/>
              </a:rPr>
              <a:t>scottford/project_nodejs</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project_nodejs.default(UCW): Watching user.toml</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hab-sup(MR): Starting gossip-listener on 0.0.0.0:9638</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hab-sup(MR): Starting ctl-gateway on 127.0.0.1:9632</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500"/>
              </a:spcAft>
              <a:buClr>
                <a:schemeClr val="dk2"/>
              </a:buClr>
              <a:buSzPts val="1100"/>
              <a:buFont typeface="Arial"/>
              <a:buNone/>
            </a:pPr>
            <a:r>
              <a:t/>
            </a:r>
            <a:endParaRPr sz="1100">
              <a:solidFill>
                <a:srgbClr val="FFFFFF"/>
              </a:solidFill>
              <a:latin typeface="Consolas"/>
              <a:ea typeface="Consolas"/>
              <a:cs typeface="Consolas"/>
              <a:sym typeface="Consolas"/>
            </a:endParaRPr>
          </a:p>
        </p:txBody>
      </p:sp>
      <p:sp>
        <p:nvSpPr>
          <p:cNvPr id="863" name="Google Shape;863;p100"/>
          <p:cNvSpPr/>
          <p:nvPr/>
        </p:nvSpPr>
        <p:spPr>
          <a:xfrm>
            <a:off x="381000" y="715575"/>
            <a:ext cx="8382000" cy="2472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00"/>
          <p:cNvSpPr/>
          <p:nvPr/>
        </p:nvSpPr>
        <p:spPr>
          <a:xfrm>
            <a:off x="434644" y="778426"/>
            <a:ext cx="110700" cy="12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00"/>
          <p:cNvSpPr/>
          <p:nvPr/>
        </p:nvSpPr>
        <p:spPr>
          <a:xfrm>
            <a:off x="606744" y="778426"/>
            <a:ext cx="110700" cy="12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00"/>
          <p:cNvSpPr/>
          <p:nvPr/>
        </p:nvSpPr>
        <p:spPr>
          <a:xfrm>
            <a:off x="778844" y="778426"/>
            <a:ext cx="110700" cy="12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01"/>
          <p:cNvSpPr txBox="1"/>
          <p:nvPr>
            <p:ph type="title"/>
          </p:nvPr>
        </p:nvSpPr>
        <p:spPr>
          <a:xfrm>
            <a:off x="206750" y="196524"/>
            <a:ext cx="8382000" cy="4155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sz="2400">
                <a:solidFill>
                  <a:srgbClr val="434343"/>
                </a:solidFill>
              </a:rPr>
              <a:t>The Hab Package is now running in Docker!</a:t>
            </a:r>
            <a:endParaRPr sz="2400">
              <a:solidFill>
                <a:srgbClr val="434343"/>
              </a:solidFill>
            </a:endParaRPr>
          </a:p>
        </p:txBody>
      </p:sp>
      <p:pic>
        <p:nvPicPr>
          <p:cNvPr id="872" name="Google Shape;872;p101"/>
          <p:cNvPicPr preferRelativeResize="0"/>
          <p:nvPr/>
        </p:nvPicPr>
        <p:blipFill>
          <a:blip r:embed="rId3">
            <a:alphaModFix/>
          </a:blip>
          <a:stretch>
            <a:fillRect/>
          </a:stretch>
        </p:blipFill>
        <p:spPr>
          <a:xfrm>
            <a:off x="4329450" y="765376"/>
            <a:ext cx="4649626" cy="3064625"/>
          </a:xfrm>
          <a:prstGeom prst="rect">
            <a:avLst/>
          </a:prstGeom>
          <a:noFill/>
          <a:ln>
            <a:noFill/>
          </a:ln>
        </p:spPr>
      </p:pic>
      <p:sp>
        <p:nvSpPr>
          <p:cNvPr id="873" name="Google Shape;873;p101"/>
          <p:cNvSpPr txBox="1"/>
          <p:nvPr/>
        </p:nvSpPr>
        <p:spPr>
          <a:xfrm>
            <a:off x="171900" y="867700"/>
            <a:ext cx="4014300" cy="468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rPr b="1" lang="en-US">
                <a:solidFill>
                  <a:schemeClr val="accent1"/>
                </a:solidFill>
                <a:latin typeface="Raleway"/>
                <a:ea typeface="Raleway"/>
                <a:cs typeface="Raleway"/>
                <a:sym typeface="Raleway"/>
              </a:rPr>
              <a:t>GO TO →</a:t>
            </a:r>
            <a:endParaRPr b="1">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rPr b="1" lang="en-US">
                <a:solidFill>
                  <a:srgbClr val="6FA8DC"/>
                </a:solidFill>
                <a:latin typeface="Raleway"/>
                <a:ea typeface="Raleway"/>
                <a:cs typeface="Raleway"/>
                <a:sym typeface="Raleway"/>
              </a:rPr>
              <a:t>http://YOUR_WORKSTATION_IP:8000</a:t>
            </a:r>
            <a:endParaRPr b="1">
              <a:solidFill>
                <a:srgbClr val="6FA8DC"/>
              </a:solidFill>
              <a:latin typeface="Raleway"/>
              <a:ea typeface="Raleway"/>
              <a:cs typeface="Raleway"/>
              <a:sym typeface="Raleway"/>
            </a:endParaRPr>
          </a:p>
          <a:p>
            <a:pPr indent="0" lvl="0" marL="0" rtl="0" algn="l">
              <a:lnSpc>
                <a:spcPct val="90000"/>
              </a:lnSpc>
              <a:spcBef>
                <a:spcPts val="500"/>
              </a:spcBef>
              <a:spcAft>
                <a:spcPts val="0"/>
              </a:spcAft>
              <a:buClr>
                <a:schemeClr val="dk2"/>
              </a:buClr>
              <a:buSzPts val="1100"/>
              <a:buFont typeface="Arial"/>
              <a:buNone/>
            </a:pPr>
            <a:r>
              <a:t/>
            </a:r>
            <a:endParaRPr>
              <a:solidFill>
                <a:schemeClr val="accent1"/>
              </a:solidFill>
              <a:latin typeface="Raleway"/>
              <a:ea typeface="Raleway"/>
              <a:cs typeface="Raleway"/>
              <a:sym typeface="Raleway"/>
            </a:endParaRPr>
          </a:p>
          <a:p>
            <a:pPr indent="0" lvl="0" marL="0" rtl="0" algn="l">
              <a:lnSpc>
                <a:spcPct val="90000"/>
              </a:lnSpc>
              <a:spcBef>
                <a:spcPts val="500"/>
              </a:spcBef>
              <a:spcAft>
                <a:spcPts val="0"/>
              </a:spcAft>
              <a:buClr>
                <a:schemeClr val="dk2"/>
              </a:buClr>
              <a:buSzPts val="1100"/>
              <a:buFont typeface="Arial"/>
              <a:buNone/>
            </a:pPr>
            <a:r>
              <a:t/>
            </a:r>
            <a:endParaRPr>
              <a:solidFill>
                <a:schemeClr val="accent1"/>
              </a:solidFill>
              <a:latin typeface="Raleway"/>
              <a:ea typeface="Raleway"/>
              <a:cs typeface="Raleway"/>
              <a:sym typeface="Raleway"/>
            </a:endParaRPr>
          </a:p>
          <a:p>
            <a:pPr indent="-317500" lvl="0" marL="457200" rtl="0" algn="l">
              <a:lnSpc>
                <a:spcPct val="90000"/>
              </a:lnSpc>
              <a:spcBef>
                <a:spcPts val="50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All the benefits of the </a:t>
            </a:r>
            <a:r>
              <a:rPr lang="en-US">
                <a:solidFill>
                  <a:schemeClr val="accent1"/>
                </a:solidFill>
                <a:latin typeface="Raleway"/>
                <a:ea typeface="Raleway"/>
                <a:cs typeface="Raleway"/>
                <a:sym typeface="Raleway"/>
              </a:rPr>
              <a:t>standardized</a:t>
            </a:r>
            <a:r>
              <a:rPr lang="en-US">
                <a:solidFill>
                  <a:schemeClr val="accent1"/>
                </a:solidFill>
                <a:latin typeface="Raleway"/>
                <a:ea typeface="Raleway"/>
                <a:cs typeface="Raleway"/>
                <a:sym typeface="Raleway"/>
              </a:rPr>
              <a:t> Hab build process into a otherwise totally regular Docker container.   </a:t>
            </a:r>
            <a:endParaRPr>
              <a:solidFill>
                <a:schemeClr val="accent1"/>
              </a:solidFill>
              <a:latin typeface="Raleway"/>
              <a:ea typeface="Raleway"/>
              <a:cs typeface="Raleway"/>
              <a:sym typeface="Raleway"/>
            </a:endParaRPr>
          </a:p>
          <a:p>
            <a:pPr indent="0" lvl="0" marL="0" rtl="0" algn="l">
              <a:lnSpc>
                <a:spcPct val="90000"/>
              </a:lnSpc>
              <a:spcBef>
                <a:spcPts val="500"/>
              </a:spcBef>
              <a:spcAft>
                <a:spcPts val="0"/>
              </a:spcAft>
              <a:buClr>
                <a:schemeClr val="dk2"/>
              </a:buClr>
              <a:buSzPts val="1100"/>
              <a:buFont typeface="Arial"/>
              <a:buNone/>
            </a:pPr>
            <a:r>
              <a:t/>
            </a:r>
            <a:endParaRPr>
              <a:solidFill>
                <a:schemeClr val="accent1"/>
              </a:solidFill>
              <a:latin typeface="Raleway"/>
              <a:ea typeface="Raleway"/>
              <a:cs typeface="Raleway"/>
              <a:sym typeface="Raleway"/>
            </a:endParaRPr>
          </a:p>
          <a:p>
            <a:pPr indent="-317500" lvl="0" marL="457200" rtl="0" algn="l">
              <a:lnSpc>
                <a:spcPct val="90000"/>
              </a:lnSpc>
              <a:spcBef>
                <a:spcPts val="50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 Automatic updates with The Supervisor……(more on that later in the lab)</a:t>
            </a:r>
            <a:endParaRPr>
              <a:solidFill>
                <a:srgbClr val="FF0000"/>
              </a:solidFill>
              <a:latin typeface="Courier New"/>
              <a:ea typeface="Courier New"/>
              <a:cs typeface="Courier New"/>
              <a:sym typeface="Courier New"/>
            </a:endParaRPr>
          </a:p>
          <a:p>
            <a:pPr indent="0" lvl="0" marL="0" rtl="0" algn="l">
              <a:spcBef>
                <a:spcPts val="5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pic>
        <p:nvPicPr>
          <p:cNvPr id="878" name="Google Shape;878;p102"/>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879" name="Google Shape;879;p102"/>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4: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National Parks Application</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1500">
                <a:solidFill>
                  <a:srgbClr val="666666"/>
                </a:solidFill>
                <a:latin typeface="Raleway"/>
                <a:ea typeface="Raleway"/>
                <a:cs typeface="Raleway"/>
                <a:sym typeface="Raleway"/>
              </a:rPr>
              <a:t>Export and run your Hab Package into Docker format</a:t>
            </a:r>
            <a:endParaRPr sz="33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0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Overview of National Parks App</a:t>
            </a:r>
            <a:endParaRPr/>
          </a:p>
        </p:txBody>
      </p:sp>
      <p:sp>
        <p:nvSpPr>
          <p:cNvPr id="885" name="Google Shape;885;p103"/>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We will be building this application iteratively and gradually adding functionality and Habitat concepts as we move forward!</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MongoDB database that stores US national park data</a:t>
            </a:r>
            <a:endParaRPr/>
          </a:p>
          <a:p>
            <a:pPr indent="-298450" lvl="0" marL="457200" rtl="0" algn="l">
              <a:spcBef>
                <a:spcPts val="0"/>
              </a:spcBef>
              <a:spcAft>
                <a:spcPts val="0"/>
              </a:spcAft>
              <a:buSzPts val="1100"/>
              <a:buChar char="●"/>
            </a:pPr>
            <a:r>
              <a:rPr lang="en-US"/>
              <a:t>Java/Tomcat application displays parks on a map</a:t>
            </a:r>
            <a:endParaRPr/>
          </a:p>
          <a:p>
            <a:pPr indent="-298450" lvl="0" marL="457200" rtl="0" algn="l">
              <a:spcBef>
                <a:spcPts val="0"/>
              </a:spcBef>
              <a:spcAft>
                <a:spcPts val="0"/>
              </a:spcAft>
              <a:buSzPts val="1100"/>
              <a:buChar char="●"/>
            </a:pPr>
            <a:r>
              <a:rPr lang="en-US"/>
              <a:t>HAProxy load balances multiple instances of java app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0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 </a:t>
            </a:r>
            <a:r>
              <a:rPr lang="en-US" sz="2400">
                <a:latin typeface="Courier New"/>
                <a:ea typeface="Courier New"/>
                <a:cs typeface="Courier New"/>
                <a:sym typeface="Courier New"/>
              </a:rPr>
              <a:t>plan.sh </a:t>
            </a:r>
            <a:r>
              <a:rPr lang="en-US" sz="2400"/>
              <a:t>for your application</a:t>
            </a:r>
            <a:endParaRPr sz="2400"/>
          </a:p>
        </p:txBody>
      </p:sp>
      <p:sp>
        <p:nvSpPr>
          <p:cNvPr id="891" name="Google Shape;891;p104"/>
          <p:cNvSpPr/>
          <p:nvPr/>
        </p:nvSpPr>
        <p:spPr>
          <a:xfrm>
            <a:off x="350950" y="1128900"/>
            <a:ext cx="8382000" cy="28353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 </a:t>
            </a:r>
            <a:r>
              <a:rPr lang="en-US" sz="1100">
                <a:solidFill>
                  <a:srgbClr val="FFFFFF"/>
                </a:solidFill>
                <a:latin typeface="Consolas"/>
                <a:ea typeface="Consolas"/>
                <a:cs typeface="Consolas"/>
                <a:sym typeface="Consolas"/>
              </a:rPr>
              <a:t>cd ~/habitat_jumpstart/national-parks</a:t>
            </a:r>
            <a:r>
              <a:rPr lang="en-US" sz="1100">
                <a:solidFill>
                  <a:srgbClr val="FF00FF"/>
                </a:solidFill>
                <a:latin typeface="Consolas"/>
                <a:ea typeface="Consolas"/>
                <a:cs typeface="Consolas"/>
                <a:sym typeface="Consolas"/>
              </a:rPr>
              <a:t>   </a:t>
            </a:r>
            <a:endParaRPr sz="1100">
              <a:solidFill>
                <a:srgbClr val="FF99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 </a:t>
            </a:r>
            <a:r>
              <a:rPr lang="en-US" sz="1100">
                <a:solidFill>
                  <a:srgbClr val="FFFFFF"/>
                </a:solidFill>
                <a:latin typeface="Consolas"/>
                <a:ea typeface="Consolas"/>
                <a:cs typeface="Consolas"/>
                <a:sym typeface="Consolas"/>
              </a:rPr>
              <a:t>hab </a:t>
            </a:r>
            <a:r>
              <a:rPr lang="en-US" sz="1100">
                <a:solidFill>
                  <a:srgbClr val="FFFFFF"/>
                </a:solidFill>
                <a:latin typeface="Consolas"/>
                <a:ea typeface="Consolas"/>
                <a:cs typeface="Consolas"/>
                <a:sym typeface="Consolas"/>
              </a:rPr>
              <a:t>plan</a:t>
            </a:r>
            <a:r>
              <a:rPr lang="en-US" sz="1100">
                <a:solidFill>
                  <a:srgbClr val="FFFFFF"/>
                </a:solidFill>
                <a:latin typeface="Consolas"/>
                <a:ea typeface="Consolas"/>
                <a:cs typeface="Consolas"/>
                <a:sym typeface="Consolas"/>
              </a:rPr>
              <a:t> </a:t>
            </a:r>
            <a:r>
              <a:rPr lang="en-US" sz="1100">
                <a:solidFill>
                  <a:srgbClr val="FFFFFF"/>
                </a:solidFill>
                <a:latin typeface="Consolas"/>
                <a:ea typeface="Consolas"/>
                <a:cs typeface="Consolas"/>
                <a:sym typeface="Consolas"/>
              </a:rPr>
              <a:t>init</a:t>
            </a:r>
            <a:r>
              <a:rPr lang="en-US" sz="1100">
                <a:solidFill>
                  <a:srgbClr val="FFFFFF"/>
                </a:solidFill>
                <a:latin typeface="Consolas"/>
                <a:ea typeface="Consolas"/>
                <a:cs typeface="Consolas"/>
                <a:sym typeface="Consolas"/>
              </a:rPr>
              <a:t> </a:t>
            </a:r>
            <a:endParaRPr sz="11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Attempting autodiscovery</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No scaffolding type was provided. Let's see if we can figure out what</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kind of application you're planning to package.</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Unable to determine the type of app in your current directory</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For now, we'll generate a plan with all of the available plan variables</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and build phase callbacks. For more documentation on plan options try</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passing --withdocs or visit</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https://www.habitat.sh/docs/reference/plan-syntax/</a:t>
            </a:r>
            <a:endParaRPr sz="11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800">
                <a:solidFill>
                  <a:schemeClr val="accent1"/>
                </a:solidFill>
                <a:latin typeface="Raleway"/>
                <a:ea typeface="Raleway"/>
                <a:cs typeface="Raleway"/>
                <a:sym typeface="Raleway"/>
              </a:rPr>
              <a:t>Scaffolding provides no assistance here!</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892" name="Google Shape;892;p104"/>
          <p:cNvSpPr/>
          <p:nvPr/>
        </p:nvSpPr>
        <p:spPr>
          <a:xfrm>
            <a:off x="350946" y="97980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4"/>
          <p:cNvSpPr/>
          <p:nvPr/>
        </p:nvSpPr>
        <p:spPr>
          <a:xfrm>
            <a:off x="4045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4"/>
          <p:cNvSpPr/>
          <p:nvPr/>
        </p:nvSpPr>
        <p:spPr>
          <a:xfrm>
            <a:off x="5766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04"/>
          <p:cNvSpPr/>
          <p:nvPr/>
        </p:nvSpPr>
        <p:spPr>
          <a:xfrm>
            <a:off x="7487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60"/>
          <p:cNvSpPr txBox="1"/>
          <p:nvPr>
            <p:ph type="title"/>
          </p:nvPr>
        </p:nvSpPr>
        <p:spPr>
          <a:xfrm>
            <a:off x="381000" y="342898"/>
            <a:ext cx="51996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072B41"/>
                </a:solidFill>
              </a:rPr>
              <a:t>Chef's 2018 </a:t>
            </a:r>
            <a:r>
              <a:rPr b="1" i="1" lang="en-US" sz="2400">
                <a:solidFill>
                  <a:srgbClr val="072B41"/>
                </a:solidFill>
              </a:rPr>
              <a:t>State of Application Delivery</a:t>
            </a:r>
            <a:r>
              <a:rPr b="1" lang="en-US" sz="2400">
                <a:solidFill>
                  <a:srgbClr val="072B41"/>
                </a:solidFill>
              </a:rPr>
              <a:t> Survey</a:t>
            </a:r>
            <a:endParaRPr b="1" sz="2400">
              <a:solidFill>
                <a:srgbClr val="072B41"/>
              </a:solidFill>
            </a:endParaRPr>
          </a:p>
        </p:txBody>
      </p:sp>
      <p:pic>
        <p:nvPicPr>
          <p:cNvPr id="249" name="Google Shape;249;p60"/>
          <p:cNvPicPr preferRelativeResize="0"/>
          <p:nvPr/>
        </p:nvPicPr>
        <p:blipFill>
          <a:blip r:embed="rId3">
            <a:alphaModFix/>
          </a:blip>
          <a:stretch>
            <a:fillRect/>
          </a:stretch>
        </p:blipFill>
        <p:spPr>
          <a:xfrm>
            <a:off x="227312" y="1532375"/>
            <a:ext cx="5199602" cy="3034426"/>
          </a:xfrm>
          <a:prstGeom prst="rect">
            <a:avLst/>
          </a:prstGeom>
          <a:noFill/>
          <a:ln>
            <a:noFill/>
          </a:ln>
        </p:spPr>
      </p:pic>
      <p:pic>
        <p:nvPicPr>
          <p:cNvPr id="250" name="Google Shape;250;p60"/>
          <p:cNvPicPr preferRelativeResize="0"/>
          <p:nvPr/>
        </p:nvPicPr>
        <p:blipFill>
          <a:blip r:embed="rId4">
            <a:alphaModFix/>
          </a:blip>
          <a:stretch>
            <a:fillRect/>
          </a:stretch>
        </p:blipFill>
        <p:spPr>
          <a:xfrm>
            <a:off x="6042575" y="1112050"/>
            <a:ext cx="2604925" cy="1528750"/>
          </a:xfrm>
          <a:prstGeom prst="rect">
            <a:avLst/>
          </a:prstGeom>
          <a:noFill/>
          <a:ln>
            <a:noFill/>
          </a:ln>
        </p:spPr>
      </p:pic>
      <p:pic>
        <p:nvPicPr>
          <p:cNvPr id="251" name="Google Shape;251;p60"/>
          <p:cNvPicPr preferRelativeResize="0"/>
          <p:nvPr/>
        </p:nvPicPr>
        <p:blipFill>
          <a:blip r:embed="rId5">
            <a:alphaModFix/>
          </a:blip>
          <a:stretch>
            <a:fillRect/>
          </a:stretch>
        </p:blipFill>
        <p:spPr>
          <a:xfrm>
            <a:off x="6294750" y="2733675"/>
            <a:ext cx="2153529" cy="7822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pic>
        <p:nvPicPr>
          <p:cNvPr id="900" name="Google Shape;900;p105"/>
          <p:cNvPicPr preferRelativeResize="0"/>
          <p:nvPr/>
        </p:nvPicPr>
        <p:blipFill>
          <a:blip r:embed="rId3">
            <a:alphaModFix/>
          </a:blip>
          <a:stretch>
            <a:fillRect/>
          </a:stretch>
        </p:blipFill>
        <p:spPr>
          <a:xfrm>
            <a:off x="4277275" y="2552000"/>
            <a:ext cx="3274149" cy="2250414"/>
          </a:xfrm>
          <a:prstGeom prst="rect">
            <a:avLst/>
          </a:prstGeom>
          <a:noFill/>
          <a:ln cap="flat" cmpd="sng" w="9525">
            <a:solidFill>
              <a:srgbClr val="FF9900"/>
            </a:solidFill>
            <a:prstDash val="solid"/>
            <a:round/>
            <a:headEnd len="sm" w="sm" type="none"/>
            <a:tailEnd len="sm" w="sm" type="none"/>
          </a:ln>
        </p:spPr>
      </p:pic>
      <p:sp>
        <p:nvSpPr>
          <p:cNvPr id="901" name="Google Shape;901;p10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Update your</a:t>
            </a:r>
            <a:r>
              <a:rPr lang="en-US" sz="2400"/>
              <a:t> </a:t>
            </a:r>
            <a:r>
              <a:rPr lang="en-US" sz="2400">
                <a:latin typeface="Courier"/>
                <a:ea typeface="Courier"/>
                <a:cs typeface="Courier"/>
                <a:sym typeface="Courier"/>
              </a:rPr>
              <a:t>plan.sh</a:t>
            </a:r>
            <a:r>
              <a:rPr lang="en-US" sz="2400"/>
              <a:t> from a working example</a:t>
            </a:r>
            <a:endParaRPr sz="2400"/>
          </a:p>
        </p:txBody>
      </p:sp>
      <p:sp>
        <p:nvSpPr>
          <p:cNvPr id="902" name="Google Shape;902;p105"/>
          <p:cNvSpPr txBox="1"/>
          <p:nvPr>
            <p:ph idx="1" type="body"/>
          </p:nvPr>
        </p:nvSpPr>
        <p:spPr>
          <a:xfrm>
            <a:off x="338975" y="1689750"/>
            <a:ext cx="8382000" cy="5043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 Replace auto-generated plan.sh with the content of    </a:t>
            </a:r>
            <a:r>
              <a:rPr lang="en-US" sz="1400" u="sng">
                <a:solidFill>
                  <a:srgbClr val="0366D6"/>
                </a:solidFill>
                <a:highlight>
                  <a:srgbClr val="FAFBFC"/>
                </a:highlight>
                <a:latin typeface="Consolas"/>
                <a:ea typeface="Consolas"/>
                <a:cs typeface="Consolas"/>
                <a:sym typeface="Consolas"/>
                <a:hlinkClick r:id="rId4"/>
              </a:rPr>
              <a:t>NP plan.sh v1</a:t>
            </a:r>
            <a:r>
              <a:rPr lang="en-US" sz="2400"/>
              <a:t>    </a:t>
            </a:r>
            <a:r>
              <a:rPr lang="en-US"/>
              <a:t>            </a:t>
            </a:r>
            <a:endParaRPr/>
          </a:p>
          <a:p>
            <a:pPr indent="457200" lvl="0" marL="1371600" rtl="0" algn="l">
              <a:spcBef>
                <a:spcPts val="500"/>
              </a:spcBef>
              <a:spcAft>
                <a:spcPts val="0"/>
              </a:spcAft>
              <a:buNone/>
            </a:pPr>
            <a:r>
              <a:t/>
            </a:r>
            <a:endParaRPr/>
          </a:p>
          <a:p>
            <a:pPr indent="457200" lvl="0" marL="1371600" rtl="0" algn="l">
              <a:spcBef>
                <a:spcPts val="500"/>
              </a:spcBef>
              <a:spcAft>
                <a:spcPts val="0"/>
              </a:spcAft>
              <a:buNone/>
            </a:pPr>
            <a:r>
              <a:t/>
            </a:r>
            <a:endParaRPr/>
          </a:p>
          <a:p>
            <a:pPr indent="457200" lvl="0" marL="1371600" rtl="0" algn="l">
              <a:spcBef>
                <a:spcPts val="500"/>
              </a:spcBef>
              <a:spcAft>
                <a:spcPts val="0"/>
              </a:spcAft>
              <a:buNone/>
            </a:pPr>
            <a:r>
              <a:t/>
            </a:r>
            <a:endParaRPr/>
          </a:p>
          <a:p>
            <a:pPr indent="0" lvl="0" marL="0" rtl="0" algn="l">
              <a:spcBef>
                <a:spcPts val="500"/>
              </a:spcBef>
              <a:spcAft>
                <a:spcPts val="500"/>
              </a:spcAft>
              <a:buNone/>
            </a:pPr>
            <a:r>
              <a:t/>
            </a:r>
            <a:endParaRPr sz="1000">
              <a:latin typeface="Consolas"/>
              <a:ea typeface="Consolas"/>
              <a:cs typeface="Consolas"/>
              <a:sym typeface="Consolas"/>
            </a:endParaRPr>
          </a:p>
        </p:txBody>
      </p:sp>
      <p:sp>
        <p:nvSpPr>
          <p:cNvPr id="903" name="Google Shape;903;p105"/>
          <p:cNvSpPr/>
          <p:nvPr/>
        </p:nvSpPr>
        <p:spPr>
          <a:xfrm>
            <a:off x="381000" y="11325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100">
                <a:solidFill>
                  <a:srgbClr val="FFFFFF"/>
                </a:solidFill>
                <a:latin typeface="Consolas"/>
                <a:ea typeface="Consolas"/>
                <a:cs typeface="Consolas"/>
                <a:sym typeface="Consolas"/>
              </a:rPr>
              <a:t> </a:t>
            </a:r>
            <a:r>
              <a:rPr lang="en-US" sz="1100">
                <a:solidFill>
                  <a:srgbClr val="FFFFFF"/>
                </a:solidFill>
                <a:latin typeface="Consolas"/>
                <a:ea typeface="Consolas"/>
                <a:cs typeface="Consolas"/>
                <a:sym typeface="Consolas"/>
              </a:rPr>
              <a:t>nano</a:t>
            </a:r>
            <a:r>
              <a:rPr lang="en-US" sz="1100">
                <a:solidFill>
                  <a:srgbClr val="FFFFFF"/>
                </a:solidFill>
                <a:latin typeface="Consolas"/>
                <a:ea typeface="Consolas"/>
                <a:cs typeface="Consolas"/>
                <a:sym typeface="Consolas"/>
              </a:rPr>
              <a:t> </a:t>
            </a:r>
            <a:r>
              <a:rPr lang="en-US" sz="1200">
                <a:solidFill>
                  <a:srgbClr val="FFFFFF"/>
                </a:solidFill>
                <a:latin typeface="Consolas"/>
                <a:ea typeface="Consolas"/>
                <a:cs typeface="Consolas"/>
                <a:sym typeface="Consolas"/>
              </a:rPr>
              <a:t>habitat/plan.sh</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904" name="Google Shape;904;p105"/>
          <p:cNvSpPr/>
          <p:nvPr/>
        </p:nvSpPr>
        <p:spPr>
          <a:xfrm>
            <a:off x="380996" y="9072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05"/>
          <p:cNvSpPr/>
          <p:nvPr/>
        </p:nvSpPr>
        <p:spPr>
          <a:xfrm>
            <a:off x="4346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05"/>
          <p:cNvSpPr/>
          <p:nvPr/>
        </p:nvSpPr>
        <p:spPr>
          <a:xfrm>
            <a:off x="6067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05"/>
          <p:cNvSpPr/>
          <p:nvPr/>
        </p:nvSpPr>
        <p:spPr>
          <a:xfrm>
            <a:off x="7788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05"/>
          <p:cNvSpPr txBox="1"/>
          <p:nvPr/>
        </p:nvSpPr>
        <p:spPr>
          <a:xfrm>
            <a:off x="434650" y="2776025"/>
            <a:ext cx="3121800" cy="315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E69138"/>
              </a:buClr>
              <a:buSzPts val="1800"/>
              <a:buChar char="●"/>
            </a:pPr>
            <a:r>
              <a:rPr lang="en-US" sz="1800">
                <a:solidFill>
                  <a:srgbClr val="E69138"/>
                </a:solidFill>
                <a:latin typeface="Raleway"/>
                <a:ea typeface="Raleway"/>
                <a:cs typeface="Raleway"/>
                <a:sym typeface="Raleway"/>
              </a:rPr>
              <a:t>After copying contents into your </a:t>
            </a:r>
            <a:r>
              <a:rPr lang="en-US" sz="1800">
                <a:solidFill>
                  <a:srgbClr val="E69138"/>
                </a:solidFill>
                <a:latin typeface="Courier New"/>
                <a:ea typeface="Courier New"/>
                <a:cs typeface="Courier New"/>
                <a:sym typeface="Courier New"/>
              </a:rPr>
              <a:t>plan.sh</a:t>
            </a:r>
            <a:r>
              <a:rPr lang="en-US" sz="1800">
                <a:solidFill>
                  <a:srgbClr val="E69138"/>
                </a:solidFill>
                <a:latin typeface="Raleway"/>
                <a:ea typeface="Raleway"/>
                <a:cs typeface="Raleway"/>
                <a:sym typeface="Raleway"/>
              </a:rPr>
              <a:t>, set </a:t>
            </a:r>
            <a:r>
              <a:rPr lang="en-US" sz="1800">
                <a:solidFill>
                  <a:srgbClr val="FF0000"/>
                </a:solidFill>
                <a:latin typeface="Courier"/>
                <a:ea typeface="Courier"/>
                <a:cs typeface="Courier"/>
                <a:sym typeface="Courier"/>
              </a:rPr>
              <a:t>pkg_origin</a:t>
            </a:r>
            <a:r>
              <a:rPr lang="en-US" sz="1800">
                <a:solidFill>
                  <a:srgbClr val="FF0000"/>
                </a:solidFill>
                <a:latin typeface="Raleway"/>
                <a:ea typeface="Raleway"/>
                <a:cs typeface="Raleway"/>
                <a:sym typeface="Raleway"/>
              </a:rPr>
              <a:t> </a:t>
            </a:r>
            <a:r>
              <a:rPr lang="en-US" sz="1800">
                <a:solidFill>
                  <a:srgbClr val="E69138"/>
                </a:solidFill>
                <a:latin typeface="Raleway"/>
                <a:ea typeface="Raleway"/>
                <a:cs typeface="Raleway"/>
                <a:sym typeface="Raleway"/>
              </a:rPr>
              <a:t>to the name of your Builder Origin</a:t>
            </a:r>
            <a:endParaRPr sz="1800">
              <a:solidFill>
                <a:srgbClr val="E69138"/>
              </a:solidFill>
              <a:latin typeface="Raleway"/>
              <a:ea typeface="Raleway"/>
              <a:cs typeface="Raleway"/>
              <a:sym typeface="Raleway"/>
            </a:endParaRPr>
          </a:p>
        </p:txBody>
      </p:sp>
      <p:cxnSp>
        <p:nvCxnSpPr>
          <p:cNvPr id="909" name="Google Shape;909;p105"/>
          <p:cNvCxnSpPr/>
          <p:nvPr/>
        </p:nvCxnSpPr>
        <p:spPr>
          <a:xfrm flipH="1" rot="10800000">
            <a:off x="3803575" y="2812050"/>
            <a:ext cx="626700" cy="10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06"/>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What is actually in the </a:t>
            </a:r>
            <a:r>
              <a:rPr lang="en-US" sz="2400">
                <a:latin typeface="Courier New"/>
                <a:ea typeface="Courier New"/>
                <a:cs typeface="Courier New"/>
                <a:sym typeface="Courier New"/>
              </a:rPr>
              <a:t>plan.sh</a:t>
            </a:r>
            <a:r>
              <a:rPr lang="en-US" sz="2400"/>
              <a:t> now?</a:t>
            </a:r>
            <a:endParaRPr sz="2400"/>
          </a:p>
        </p:txBody>
      </p:sp>
      <p:sp>
        <p:nvSpPr>
          <p:cNvPr id="915" name="Google Shape;915;p106"/>
          <p:cNvSpPr/>
          <p:nvPr/>
        </p:nvSpPr>
        <p:spPr>
          <a:xfrm>
            <a:off x="350950" y="1128900"/>
            <a:ext cx="8382000" cy="3889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pkg_name=national-parks</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pkg_description="A sample JavaEE Web app deployed in the Tomcat8 package"</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pkg_origin=</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pkg_version=1.0.0</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pkg_maintainer="Bill Meyer &lt;b@chef.io&gt;"</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pkg_license=('Apache-2.0')</a:t>
            </a:r>
            <a:br>
              <a:rPr lang="en-US" sz="1100">
                <a:solidFill>
                  <a:srgbClr val="FEFEFE"/>
                </a:solidFill>
                <a:latin typeface="Consolas"/>
                <a:ea typeface="Consolas"/>
                <a:cs typeface="Consolas"/>
                <a:sym typeface="Consolas"/>
              </a:rPr>
            </a:br>
            <a:r>
              <a:rPr b="1" lang="en-US" sz="1100">
                <a:solidFill>
                  <a:srgbClr val="FFFF00"/>
                </a:solidFill>
                <a:latin typeface="Consolas"/>
                <a:ea typeface="Consolas"/>
                <a:cs typeface="Consolas"/>
                <a:sym typeface="Consolas"/>
              </a:rPr>
              <a:t>pkg_deps</a:t>
            </a:r>
            <a:r>
              <a:rPr lang="en-US" sz="1100">
                <a:solidFill>
                  <a:srgbClr val="FEFEFE"/>
                </a:solidFill>
                <a:latin typeface="Consolas"/>
                <a:ea typeface="Consolas"/>
                <a:cs typeface="Consolas"/>
                <a:sym typeface="Consolas"/>
              </a:rPr>
              <a:t>=(core/tomcat8 core/jre8)</a:t>
            </a:r>
            <a:br>
              <a:rPr lang="en-US" sz="1100">
                <a:solidFill>
                  <a:srgbClr val="FEFEFE"/>
                </a:solidFill>
                <a:latin typeface="Consolas"/>
                <a:ea typeface="Consolas"/>
                <a:cs typeface="Consolas"/>
                <a:sym typeface="Consolas"/>
              </a:rPr>
            </a:br>
            <a:r>
              <a:rPr b="1" lang="en-US" sz="1100">
                <a:solidFill>
                  <a:srgbClr val="FFFF00"/>
                </a:solidFill>
                <a:latin typeface="Consolas"/>
                <a:ea typeface="Consolas"/>
                <a:cs typeface="Consolas"/>
                <a:sym typeface="Consolas"/>
              </a:rPr>
              <a:t>pkg_build_deps</a:t>
            </a:r>
            <a:r>
              <a:rPr lang="en-US" sz="1100">
                <a:solidFill>
                  <a:srgbClr val="FEFEFE"/>
                </a:solidFill>
                <a:latin typeface="Consolas"/>
                <a:ea typeface="Consolas"/>
                <a:cs typeface="Consolas"/>
                <a:sym typeface="Consolas"/>
              </a:rPr>
              <a:t>=(core/jdk8/8u131 core/maven)</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pkg_svc_user="root"</a:t>
            </a:r>
            <a:br>
              <a:rPr lang="en-US" sz="1100">
                <a:solidFill>
                  <a:srgbClr val="FEFEFE"/>
                </a:solidFill>
                <a:latin typeface="Consolas"/>
                <a:ea typeface="Consolas"/>
                <a:cs typeface="Consolas"/>
                <a:sym typeface="Consolas"/>
              </a:rPr>
            </a:br>
            <a:endParaRPr sz="11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b="1" lang="en-US" sz="1100">
                <a:solidFill>
                  <a:srgbClr val="FFFF00"/>
                </a:solidFill>
                <a:latin typeface="Consolas"/>
                <a:ea typeface="Consolas"/>
                <a:cs typeface="Consolas"/>
                <a:sym typeface="Consolas"/>
              </a:rPr>
              <a:t>do_prepare</a:t>
            </a:r>
            <a:r>
              <a:rPr lang="en-US" sz="1100">
                <a:solidFill>
                  <a:srgbClr val="FEFEFE"/>
                </a:solidFill>
                <a:latin typeface="Consolas"/>
                <a:ea typeface="Consolas"/>
                <a:cs typeface="Consolas"/>
                <a:sym typeface="Consolas"/>
              </a:rPr>
              <a:t>(){</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    export JAVA_HOME=$(hab pkg path core/jdk8)}</a:t>
            </a:r>
            <a:endParaRPr sz="11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br>
              <a:rPr lang="en-US" sz="1100">
                <a:solidFill>
                  <a:srgbClr val="FEFEFE"/>
                </a:solidFill>
                <a:latin typeface="Consolas"/>
                <a:ea typeface="Consolas"/>
                <a:cs typeface="Consolas"/>
                <a:sym typeface="Consolas"/>
              </a:rPr>
            </a:br>
            <a:r>
              <a:rPr b="1" lang="en-US" sz="1100">
                <a:solidFill>
                  <a:srgbClr val="FFFF00"/>
                </a:solidFill>
                <a:latin typeface="Consolas"/>
                <a:ea typeface="Consolas"/>
                <a:cs typeface="Consolas"/>
                <a:sym typeface="Consolas"/>
              </a:rPr>
              <a:t>do_build</a:t>
            </a:r>
            <a:r>
              <a:rPr lang="en-US" sz="1100">
                <a:solidFill>
                  <a:srgbClr val="FEFEFE"/>
                </a:solidFill>
                <a:latin typeface="Consolas"/>
                <a:ea typeface="Consolas"/>
                <a:cs typeface="Consolas"/>
                <a:sym typeface="Consolas"/>
              </a:rPr>
              <a:t>(){</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    cp -r $PLAN_CONTEXT/../ $HAB_CACHE_SRC_PATH/$pkg_dirname</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    cd ${HAB_CACHE_SRC_PATH}/${pkg_dirname}</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    mvn package}</a:t>
            </a:r>
            <a:br>
              <a:rPr lang="en-US" sz="1100">
                <a:solidFill>
                  <a:srgbClr val="FEFEFE"/>
                </a:solidFill>
                <a:latin typeface="Consolas"/>
                <a:ea typeface="Consolas"/>
                <a:cs typeface="Consolas"/>
                <a:sym typeface="Consolas"/>
              </a:rPr>
            </a:br>
            <a:br>
              <a:rPr lang="en-US" sz="1100">
                <a:solidFill>
                  <a:srgbClr val="FEFEFE"/>
                </a:solidFill>
                <a:latin typeface="Consolas"/>
                <a:ea typeface="Consolas"/>
                <a:cs typeface="Consolas"/>
                <a:sym typeface="Consolas"/>
              </a:rPr>
            </a:br>
            <a:r>
              <a:rPr b="1" lang="en-US" sz="1100">
                <a:solidFill>
                  <a:srgbClr val="FFFF00"/>
                </a:solidFill>
                <a:latin typeface="Consolas"/>
                <a:ea typeface="Consolas"/>
                <a:cs typeface="Consolas"/>
                <a:sym typeface="Consolas"/>
              </a:rPr>
              <a:t>do_install</a:t>
            </a:r>
            <a:r>
              <a:rPr lang="en-US" sz="1100">
                <a:solidFill>
                  <a:srgbClr val="FEFEFE"/>
                </a:solidFill>
                <a:latin typeface="Consolas"/>
                <a:ea typeface="Consolas"/>
                <a:cs typeface="Consolas"/>
                <a:sym typeface="Consolas"/>
              </a:rPr>
              <a:t>(){</a:t>
            </a:r>
            <a:br>
              <a:rPr lang="en-US" sz="1100">
                <a:solidFill>
                  <a:srgbClr val="FEFEFE"/>
                </a:solidFill>
                <a:latin typeface="Consolas"/>
                <a:ea typeface="Consolas"/>
                <a:cs typeface="Consolas"/>
                <a:sym typeface="Consolas"/>
              </a:rPr>
            </a:br>
            <a:r>
              <a:rPr lang="en-US" sz="1100">
                <a:solidFill>
                  <a:srgbClr val="FEFEFE"/>
                </a:solidFill>
                <a:latin typeface="Consolas"/>
                <a:ea typeface="Consolas"/>
                <a:cs typeface="Consolas"/>
                <a:sym typeface="Consolas"/>
              </a:rPr>
              <a:t>    cp ${HAB_CACHE_SRC_PATH}/${pkg_dirname}/target/${pkg_name}.war ${PREFIX}/}</a:t>
            </a:r>
            <a:endParaRPr sz="11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916" name="Google Shape;916;p106"/>
          <p:cNvSpPr/>
          <p:nvPr/>
        </p:nvSpPr>
        <p:spPr>
          <a:xfrm>
            <a:off x="350946" y="97980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06"/>
          <p:cNvSpPr/>
          <p:nvPr/>
        </p:nvSpPr>
        <p:spPr>
          <a:xfrm>
            <a:off x="4045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06"/>
          <p:cNvSpPr/>
          <p:nvPr/>
        </p:nvSpPr>
        <p:spPr>
          <a:xfrm>
            <a:off x="5766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6"/>
          <p:cNvSpPr/>
          <p:nvPr/>
        </p:nvSpPr>
        <p:spPr>
          <a:xfrm>
            <a:off x="748790" y="10371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0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What are Lifecycle Hooks?</a:t>
            </a:r>
            <a:endParaRPr sz="2400"/>
          </a:p>
        </p:txBody>
      </p:sp>
      <p:sp>
        <p:nvSpPr>
          <p:cNvPr id="925" name="Google Shape;925;p107"/>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Lifecycle hooks define actions your application can take during runtime</a:t>
            </a:r>
            <a:endParaRPr/>
          </a:p>
          <a:p>
            <a:pPr indent="-298450" lvl="0" marL="457200" rtl="0" algn="l">
              <a:spcBef>
                <a:spcPts val="0"/>
              </a:spcBef>
              <a:spcAft>
                <a:spcPts val="0"/>
              </a:spcAft>
              <a:buSzPts val="1100"/>
              <a:buChar char="●"/>
            </a:pPr>
            <a:r>
              <a:rPr lang="en-US"/>
              <a:t>Templated, so you can use configuration data provided at runtime</a:t>
            </a:r>
            <a:endParaRPr/>
          </a:p>
          <a:p>
            <a:pPr indent="-298450" lvl="0" marL="457200" rtl="0" algn="l">
              <a:spcBef>
                <a:spcPts val="0"/>
              </a:spcBef>
              <a:spcAft>
                <a:spcPts val="0"/>
              </a:spcAft>
              <a:buSzPts val="1100"/>
              <a:buChar char="●"/>
            </a:pPr>
            <a:r>
              <a:rPr lang="en-US"/>
              <a:t>Start with #!  to specify the interpreter to use</a:t>
            </a:r>
            <a:endParaRPr/>
          </a:p>
          <a:p>
            <a:pPr indent="-298450" lvl="1" marL="914400" rtl="0" algn="l">
              <a:spcBef>
                <a:spcPts val="0"/>
              </a:spcBef>
              <a:spcAft>
                <a:spcPts val="0"/>
              </a:spcAft>
              <a:buSzPts val="1100"/>
              <a:buChar char="○"/>
            </a:pPr>
            <a:r>
              <a:rPr lang="en-US"/>
              <a:t>On Linux, this is usually Bash</a:t>
            </a:r>
            <a:endParaRPr/>
          </a:p>
          <a:p>
            <a:pPr indent="-298450" lvl="1" marL="914400" rtl="0" algn="l">
              <a:spcBef>
                <a:spcPts val="0"/>
              </a:spcBef>
              <a:spcAft>
                <a:spcPts val="0"/>
              </a:spcAft>
              <a:buSzPts val="1100"/>
              <a:buChar char="○"/>
            </a:pPr>
            <a:r>
              <a:rPr lang="en-US"/>
              <a:t>On Windows, this is always powershell </a:t>
            </a:r>
            <a:r>
              <a:rPr lang="en-US"/>
              <a:t>so #! can be omitted</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US"/>
              <a:t>Available Hooks</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graphicFrame>
        <p:nvGraphicFramePr>
          <p:cNvPr id="926" name="Google Shape;926;p107"/>
          <p:cNvGraphicFramePr/>
          <p:nvPr/>
        </p:nvGraphicFramePr>
        <p:xfrm>
          <a:off x="381000" y="3230250"/>
          <a:ext cx="3000000" cy="3000000"/>
        </p:xfrm>
        <a:graphic>
          <a:graphicData uri="http://schemas.openxmlformats.org/drawingml/2006/table">
            <a:tbl>
              <a:tblPr>
                <a:noFill/>
                <a:tableStyleId>{1338161B-9D53-4F7C-8E3D-25D61244B3D1}</a:tableStyleId>
              </a:tblPr>
              <a:tblGrid>
                <a:gridCol w="1676400"/>
                <a:gridCol w="1676400"/>
                <a:gridCol w="1676400"/>
                <a:gridCol w="1676400"/>
                <a:gridCol w="1676400"/>
              </a:tblGrid>
              <a:tr h="381000">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init</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run</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reconfigure</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health_check</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file_updated</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post-stop</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post-run</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reload</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Clr>
                          <a:schemeClr val="dk2"/>
                        </a:buClr>
                        <a:buSzPts val="1100"/>
                        <a:buFont typeface="Arial"/>
                        <a:buNone/>
                      </a:pPr>
                      <a:r>
                        <a:rPr lang="en-US" sz="1800">
                          <a:solidFill>
                            <a:srgbClr val="435464"/>
                          </a:solidFill>
                          <a:latin typeface="Raleway"/>
                          <a:ea typeface="Raleway"/>
                          <a:cs typeface="Raleway"/>
                          <a:sym typeface="Raleway"/>
                        </a:rPr>
                        <a:t>suitability</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solidFill>
                            <a:srgbClr val="435464"/>
                          </a:solidFill>
                          <a:latin typeface="Raleway"/>
                          <a:ea typeface="Raleway"/>
                          <a:cs typeface="Raleway"/>
                          <a:sym typeface="Raleway"/>
                        </a:rPr>
                        <a:t>smoke_check</a:t>
                      </a:r>
                      <a:endParaRPr sz="1800">
                        <a:solidFill>
                          <a:srgbClr val="435464"/>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0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and add</a:t>
            </a:r>
            <a:r>
              <a:rPr lang="en-US" sz="2400"/>
              <a:t> </a:t>
            </a:r>
            <a:r>
              <a:rPr lang="en-US" sz="2400" u="sng"/>
              <a:t>init</a:t>
            </a:r>
            <a:r>
              <a:rPr lang="en-US" sz="2400"/>
              <a:t> hooks to your National Parks app</a:t>
            </a:r>
            <a:endParaRPr sz="2400"/>
          </a:p>
        </p:txBody>
      </p:sp>
      <p:sp>
        <p:nvSpPr>
          <p:cNvPr id="932" name="Google Shape;932;p108"/>
          <p:cNvSpPr/>
          <p:nvPr/>
        </p:nvSpPr>
        <p:spPr>
          <a:xfrm>
            <a:off x="381000" y="10563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100">
                <a:solidFill>
                  <a:srgbClr val="FFFFFF"/>
                </a:solidFill>
                <a:latin typeface="Consolas"/>
                <a:ea typeface="Consolas"/>
                <a:cs typeface="Consolas"/>
                <a:sym typeface="Consolas"/>
              </a:rPr>
              <a:t> </a:t>
            </a:r>
            <a:r>
              <a:rPr lang="en-US" sz="1200">
                <a:solidFill>
                  <a:srgbClr val="FFFFFF"/>
                </a:solidFill>
                <a:latin typeface="Consolas"/>
                <a:ea typeface="Consolas"/>
                <a:cs typeface="Consolas"/>
                <a:sym typeface="Consolas"/>
              </a:rPr>
              <a:t>nano </a:t>
            </a:r>
            <a:r>
              <a:rPr lang="en-US" sz="1200">
                <a:solidFill>
                  <a:srgbClr val="FFFFFF"/>
                </a:solidFill>
                <a:latin typeface="Consolas"/>
                <a:ea typeface="Consolas"/>
                <a:cs typeface="Consolas"/>
                <a:sym typeface="Consolas"/>
              </a:rPr>
              <a:t>habitat/hooks/init   </a:t>
            </a:r>
            <a:r>
              <a:rPr lang="en-US" sz="1200">
                <a:solidFill>
                  <a:srgbClr val="FF00FF"/>
                </a:solidFill>
                <a:latin typeface="Consolas"/>
                <a:ea typeface="Consolas"/>
                <a:cs typeface="Consolas"/>
                <a:sym typeface="Consolas"/>
              </a:rPr>
              <a:t>  </a:t>
            </a:r>
            <a:endParaRPr sz="1200">
              <a:solidFill>
                <a:srgbClr val="5AB7B2"/>
              </a:solidFill>
              <a:latin typeface="Consolas"/>
              <a:ea typeface="Consolas"/>
              <a:cs typeface="Consolas"/>
              <a:sym typeface="Consolas"/>
            </a:endParaRPr>
          </a:p>
          <a:p>
            <a:pPr indent="0" lvl="0" marL="0" rtl="0" algn="l">
              <a:spcBef>
                <a:spcPts val="500"/>
              </a:spcBef>
              <a:spcAft>
                <a:spcPts val="0"/>
              </a:spcAft>
              <a:buNone/>
            </a:pP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933" name="Google Shape;933;p108"/>
          <p:cNvSpPr/>
          <p:nvPr/>
        </p:nvSpPr>
        <p:spPr>
          <a:xfrm>
            <a:off x="380996" y="9072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8"/>
          <p:cNvSpPr/>
          <p:nvPr/>
        </p:nvSpPr>
        <p:spPr>
          <a:xfrm>
            <a:off x="4346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08"/>
          <p:cNvSpPr/>
          <p:nvPr/>
        </p:nvSpPr>
        <p:spPr>
          <a:xfrm>
            <a:off x="6067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8"/>
          <p:cNvSpPr/>
          <p:nvPr/>
        </p:nvSpPr>
        <p:spPr>
          <a:xfrm>
            <a:off x="778840" y="964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08"/>
          <p:cNvSpPr txBox="1"/>
          <p:nvPr>
            <p:ph idx="1" type="body"/>
          </p:nvPr>
        </p:nvSpPr>
        <p:spPr>
          <a:xfrm>
            <a:off x="404500" y="1690061"/>
            <a:ext cx="8382000" cy="415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sz="1400"/>
              <a:t>C</a:t>
            </a:r>
            <a:r>
              <a:rPr lang="en-US" sz="1400"/>
              <a:t>ontent:   </a:t>
            </a:r>
            <a:r>
              <a:rPr lang="en-US" sz="1400" u="sng">
                <a:solidFill>
                  <a:srgbClr val="0366D6"/>
                </a:solidFill>
                <a:highlight>
                  <a:srgbClr val="FAFBFC"/>
                </a:highlight>
                <a:latin typeface="Consolas"/>
                <a:ea typeface="Consolas"/>
                <a:cs typeface="Consolas"/>
                <a:sym typeface="Consolas"/>
                <a:hlinkClick r:id="rId3"/>
              </a:rPr>
              <a:t>NP hooks init v1</a:t>
            </a:r>
            <a:r>
              <a:rPr lang="en-US"/>
              <a:t> </a:t>
            </a:r>
            <a:endParaRPr>
              <a:latin typeface="Consolas"/>
              <a:ea typeface="Consolas"/>
              <a:cs typeface="Consolas"/>
              <a:sym typeface="Consolas"/>
            </a:endParaRPr>
          </a:p>
          <a:p>
            <a:pPr indent="0" lvl="0" marL="457200" rtl="0" algn="l">
              <a:spcBef>
                <a:spcPts val="500"/>
              </a:spcBef>
              <a:spcAft>
                <a:spcPts val="500"/>
              </a:spcAft>
              <a:buNone/>
            </a:pPr>
            <a:r>
              <a:t/>
            </a:r>
            <a:endParaRPr/>
          </a:p>
        </p:txBody>
      </p:sp>
      <p:pic>
        <p:nvPicPr>
          <p:cNvPr id="938" name="Google Shape;938;p108"/>
          <p:cNvPicPr preferRelativeResize="0"/>
          <p:nvPr/>
        </p:nvPicPr>
        <p:blipFill>
          <a:blip r:embed="rId4">
            <a:alphaModFix/>
          </a:blip>
          <a:stretch>
            <a:fillRect/>
          </a:stretch>
        </p:blipFill>
        <p:spPr>
          <a:xfrm>
            <a:off x="2431075" y="2839900"/>
            <a:ext cx="3852126" cy="1816450"/>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0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and a</a:t>
            </a:r>
            <a:r>
              <a:rPr lang="en-US" sz="2400"/>
              <a:t>dd </a:t>
            </a:r>
            <a:r>
              <a:rPr lang="en-US" sz="2400" u="sng"/>
              <a:t>run</a:t>
            </a:r>
            <a:r>
              <a:rPr lang="en-US" sz="2400"/>
              <a:t> hooks to your National Parks app</a:t>
            </a:r>
            <a:endParaRPr sz="2400"/>
          </a:p>
        </p:txBody>
      </p:sp>
      <p:sp>
        <p:nvSpPr>
          <p:cNvPr id="944" name="Google Shape;944;p109"/>
          <p:cNvSpPr/>
          <p:nvPr/>
        </p:nvSpPr>
        <p:spPr>
          <a:xfrm>
            <a:off x="381000" y="12733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100">
                <a:solidFill>
                  <a:srgbClr val="FF00FF"/>
                </a:solidFill>
                <a:latin typeface="Consolas"/>
                <a:ea typeface="Consolas"/>
                <a:cs typeface="Consolas"/>
                <a:sym typeface="Consolas"/>
              </a:rPr>
              <a:t> </a:t>
            </a:r>
            <a:r>
              <a:rPr lang="en-US" sz="1200">
                <a:solidFill>
                  <a:srgbClr val="FFFFFF"/>
                </a:solidFill>
                <a:latin typeface="Consolas"/>
                <a:ea typeface="Consolas"/>
                <a:cs typeface="Consolas"/>
                <a:sym typeface="Consolas"/>
              </a:rPr>
              <a:t>nano habitat/hooks/run </a:t>
            </a:r>
            <a:r>
              <a:rPr lang="en-US" sz="1200">
                <a:solidFill>
                  <a:srgbClr val="FF00FF"/>
                </a:solidFill>
                <a:latin typeface="Consolas"/>
                <a:ea typeface="Consolas"/>
                <a:cs typeface="Consolas"/>
                <a:sym typeface="Consolas"/>
              </a:rPr>
              <a:t>   </a:t>
            </a:r>
            <a:endParaRPr sz="1200">
              <a:solidFill>
                <a:srgbClr val="FF00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945" name="Google Shape;945;p109"/>
          <p:cNvSpPr/>
          <p:nvPr/>
        </p:nvSpPr>
        <p:spPr>
          <a:xfrm>
            <a:off x="380996" y="10480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9"/>
          <p:cNvSpPr/>
          <p:nvPr/>
        </p:nvSpPr>
        <p:spPr>
          <a:xfrm>
            <a:off x="434640" y="11053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9"/>
          <p:cNvSpPr/>
          <p:nvPr/>
        </p:nvSpPr>
        <p:spPr>
          <a:xfrm>
            <a:off x="606740" y="11053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9"/>
          <p:cNvSpPr/>
          <p:nvPr/>
        </p:nvSpPr>
        <p:spPr>
          <a:xfrm>
            <a:off x="778840" y="11053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9"/>
          <p:cNvSpPr txBox="1"/>
          <p:nvPr>
            <p:ph idx="1" type="body"/>
          </p:nvPr>
        </p:nvSpPr>
        <p:spPr>
          <a:xfrm>
            <a:off x="381000" y="2190824"/>
            <a:ext cx="8382000" cy="415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sz="1400"/>
              <a:t>Content</a:t>
            </a:r>
            <a:r>
              <a:rPr lang="en-US" sz="1400"/>
              <a:t>:   </a:t>
            </a:r>
            <a:r>
              <a:rPr lang="en-US" sz="1400"/>
              <a:t> </a:t>
            </a:r>
            <a:r>
              <a:rPr lang="en-US" sz="1400" u="sng">
                <a:solidFill>
                  <a:srgbClr val="0366D6"/>
                </a:solidFill>
                <a:highlight>
                  <a:srgbClr val="FAFBFC"/>
                </a:highlight>
                <a:latin typeface="Consolas"/>
                <a:ea typeface="Consolas"/>
                <a:cs typeface="Consolas"/>
                <a:sym typeface="Consolas"/>
                <a:hlinkClick r:id="rId3"/>
              </a:rPr>
              <a:t>NP hooks run v1</a:t>
            </a:r>
            <a:r>
              <a:rPr lang="en-US"/>
              <a:t>  </a:t>
            </a:r>
            <a:endParaRPr>
              <a:latin typeface="Consolas"/>
              <a:ea typeface="Consolas"/>
              <a:cs typeface="Consolas"/>
              <a:sym typeface="Consolas"/>
            </a:endParaRPr>
          </a:p>
        </p:txBody>
      </p:sp>
      <p:sp>
        <p:nvSpPr>
          <p:cNvPr id="950" name="Google Shape;950;p109"/>
          <p:cNvSpPr txBox="1"/>
          <p:nvPr/>
        </p:nvSpPr>
        <p:spPr>
          <a:xfrm>
            <a:off x="381000" y="1775320"/>
            <a:ext cx="4884000" cy="415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500"/>
              </a:spcBef>
              <a:spcAft>
                <a:spcPts val="0"/>
              </a:spcAft>
              <a:buNone/>
            </a:pPr>
            <a:r>
              <a:t/>
            </a:r>
            <a:endParaRPr sz="1200">
              <a:solidFill>
                <a:srgbClr val="FF9900"/>
              </a:solidFill>
              <a:latin typeface="Raleway"/>
              <a:ea typeface="Raleway"/>
              <a:cs typeface="Raleway"/>
              <a:sym typeface="Raleway"/>
            </a:endParaRPr>
          </a:p>
          <a:p>
            <a:pPr indent="0" lvl="0" marL="0" rtl="0" algn="l">
              <a:spcBef>
                <a:spcPts val="500"/>
              </a:spcBef>
              <a:spcAft>
                <a:spcPts val="0"/>
              </a:spcAft>
              <a:buNone/>
            </a:pPr>
            <a:r>
              <a:t/>
            </a:r>
            <a:endParaRPr>
              <a:solidFill>
                <a:schemeClr val="dk2"/>
              </a:solidFill>
            </a:endParaRPr>
          </a:p>
        </p:txBody>
      </p:sp>
      <p:pic>
        <p:nvPicPr>
          <p:cNvPr id="951" name="Google Shape;951;p109"/>
          <p:cNvPicPr preferRelativeResize="0"/>
          <p:nvPr/>
        </p:nvPicPr>
        <p:blipFill>
          <a:blip r:embed="rId4">
            <a:alphaModFix/>
          </a:blip>
          <a:stretch>
            <a:fillRect/>
          </a:stretch>
        </p:blipFill>
        <p:spPr>
          <a:xfrm>
            <a:off x="2231400" y="3207750"/>
            <a:ext cx="3729601" cy="1029400"/>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10"/>
          <p:cNvSpPr txBox="1"/>
          <p:nvPr>
            <p:ph type="title"/>
          </p:nvPr>
        </p:nvSpPr>
        <p:spPr>
          <a:xfrm>
            <a:off x="381000" y="28194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Setting Runtime Configurations with </a:t>
            </a:r>
            <a:r>
              <a:rPr lang="en-US" sz="2400">
                <a:latin typeface="Courier New"/>
                <a:ea typeface="Courier New"/>
                <a:cs typeface="Courier New"/>
                <a:sym typeface="Courier New"/>
              </a:rPr>
              <a:t>default.toml</a:t>
            </a:r>
            <a:endParaRPr sz="2400">
              <a:latin typeface="Courier New"/>
              <a:ea typeface="Courier New"/>
              <a:cs typeface="Courier New"/>
              <a:sym typeface="Courier New"/>
            </a:endParaRPr>
          </a:p>
        </p:txBody>
      </p:sp>
      <p:sp>
        <p:nvSpPr>
          <p:cNvPr id="957" name="Google Shape;957;p110"/>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solidFill>
                  <a:srgbClr val="072B41"/>
                </a:solidFill>
              </a:rPr>
              <a:t>habitat/</a:t>
            </a:r>
            <a:r>
              <a:rPr lang="en-US">
                <a:solidFill>
                  <a:srgbClr val="072B41"/>
                </a:solidFill>
              </a:rPr>
              <a:t>default.toml</a:t>
            </a:r>
            <a:r>
              <a:rPr lang="en-US"/>
              <a:t> provides the default values for your application to use</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Can be overwritten to meet the needs of the environment </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Namespaced based on type of information</a:t>
            </a:r>
            <a:endParaRPr/>
          </a:p>
          <a:p>
            <a:pPr indent="-298450" lvl="0" marL="914400" rtl="0" algn="l">
              <a:spcBef>
                <a:spcPts val="0"/>
              </a:spcBef>
              <a:spcAft>
                <a:spcPts val="0"/>
              </a:spcAft>
              <a:buSzPts val="1100"/>
              <a:buChar char="➔"/>
            </a:pPr>
            <a:r>
              <a:rPr lang="en-US"/>
              <a:t>cfg. - settings defined in </a:t>
            </a:r>
            <a:r>
              <a:rPr lang="en-US">
                <a:solidFill>
                  <a:srgbClr val="072B41"/>
                </a:solidFill>
              </a:rPr>
              <a:t>default.toml</a:t>
            </a:r>
            <a:endParaRPr/>
          </a:p>
          <a:p>
            <a:pPr indent="-298450" lvl="0" marL="914400" rtl="0" algn="l">
              <a:spcBef>
                <a:spcPts val="0"/>
              </a:spcBef>
              <a:spcAft>
                <a:spcPts val="0"/>
              </a:spcAft>
              <a:buSzPts val="1100"/>
              <a:buChar char="➔"/>
            </a:pPr>
            <a:r>
              <a:rPr lang="en-US"/>
              <a:t>pkg. - details about the package currently running</a:t>
            </a:r>
            <a:endParaRPr>
              <a:solidFill>
                <a:srgbClr val="072B41"/>
              </a:solidFill>
            </a:endParaRPr>
          </a:p>
          <a:p>
            <a:pPr indent="-298450" lvl="0" marL="914400" rtl="0" algn="l">
              <a:spcBef>
                <a:spcPts val="0"/>
              </a:spcBef>
              <a:spcAft>
                <a:spcPts val="0"/>
              </a:spcAft>
              <a:buSzPts val="1100"/>
              <a:buChar char="➔"/>
            </a:pPr>
            <a:r>
              <a:rPr lang="en-US"/>
              <a:t>sys. - information about the supervisor</a:t>
            </a:r>
            <a:endParaRPr>
              <a:solidFill>
                <a:srgbClr val="F18B21"/>
              </a:solidFill>
            </a:endParaRPr>
          </a:p>
          <a:p>
            <a:pPr indent="-298450" lvl="0" marL="914400" rtl="0" algn="l">
              <a:spcBef>
                <a:spcPts val="0"/>
              </a:spcBef>
              <a:spcAft>
                <a:spcPts val="0"/>
              </a:spcAft>
              <a:buClr>
                <a:srgbClr val="F18B21"/>
              </a:buClr>
              <a:buSzPts val="1100"/>
              <a:buChar char="➔"/>
            </a:pPr>
            <a:r>
              <a:rPr lang="en-US">
                <a:solidFill>
                  <a:srgbClr val="F18B21"/>
                </a:solidFill>
              </a:rPr>
              <a:t>s</a:t>
            </a:r>
            <a:r>
              <a:rPr lang="en-US">
                <a:solidFill>
                  <a:srgbClr val="F18B21"/>
                </a:solidFill>
              </a:rPr>
              <a:t>vc. - information about the current services service group</a:t>
            </a:r>
            <a:endParaRPr>
              <a:solidFill>
                <a:srgbClr val="F18B21"/>
              </a:solidFill>
            </a:endParaRPr>
          </a:p>
          <a:p>
            <a:pPr indent="-298450" lvl="0" marL="914400" rtl="0" algn="l">
              <a:spcBef>
                <a:spcPts val="0"/>
              </a:spcBef>
              <a:spcAft>
                <a:spcPts val="0"/>
              </a:spcAft>
              <a:buClr>
                <a:srgbClr val="F18B21"/>
              </a:buClr>
              <a:buSzPts val="1100"/>
              <a:buChar char="➔"/>
            </a:pPr>
            <a:r>
              <a:rPr lang="en-US">
                <a:solidFill>
                  <a:srgbClr val="F18B21"/>
                </a:solidFill>
              </a:rPr>
              <a:t>b</a:t>
            </a:r>
            <a:r>
              <a:rPr lang="en-US">
                <a:solidFill>
                  <a:srgbClr val="F18B21"/>
                </a:solidFill>
              </a:rPr>
              <a:t>ind. - information about service groups the service is bound to</a:t>
            </a:r>
            <a:endParaRPr>
              <a:solidFill>
                <a:srgbClr val="F18B21"/>
              </a:solidFill>
            </a:endParaRPr>
          </a:p>
          <a:p>
            <a:pPr indent="0" lvl="0" marL="0" rtl="0" algn="l">
              <a:spcBef>
                <a:spcPts val="500"/>
              </a:spcBef>
              <a:spcAft>
                <a:spcPts val="500"/>
              </a:spcAft>
              <a:buNone/>
            </a:pPr>
            <a:r>
              <a:t/>
            </a:r>
            <a:endParaRPr>
              <a:solidFill>
                <a:srgbClr val="F18B2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1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and a</a:t>
            </a:r>
            <a:r>
              <a:rPr lang="en-US" sz="2400"/>
              <a:t>dd default port values to </a:t>
            </a:r>
            <a:r>
              <a:rPr lang="en-US" sz="2400">
                <a:latin typeface="Courier New"/>
                <a:ea typeface="Courier New"/>
                <a:cs typeface="Courier New"/>
                <a:sym typeface="Courier New"/>
              </a:rPr>
              <a:t>default.toml</a:t>
            </a:r>
            <a:endParaRPr sz="2400">
              <a:latin typeface="Courier New"/>
              <a:ea typeface="Courier New"/>
              <a:cs typeface="Courier New"/>
              <a:sym typeface="Courier New"/>
            </a:endParaRPr>
          </a:p>
        </p:txBody>
      </p:sp>
      <p:sp>
        <p:nvSpPr>
          <p:cNvPr id="963" name="Google Shape;963;p111"/>
          <p:cNvSpPr/>
          <p:nvPr/>
        </p:nvSpPr>
        <p:spPr>
          <a:xfrm>
            <a:off x="3758302" y="3162025"/>
            <a:ext cx="4352700" cy="8883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000">
                <a:solidFill>
                  <a:srgbClr val="FEFEFE"/>
                </a:solidFill>
                <a:latin typeface="Consolas"/>
                <a:ea typeface="Consolas"/>
                <a:cs typeface="Consolas"/>
                <a:sym typeface="Consolas"/>
              </a:rPr>
              <a:t>[server]</a:t>
            </a:r>
            <a:br>
              <a:rPr lang="en-US" sz="1000">
                <a:solidFill>
                  <a:srgbClr val="FEFEFE"/>
                </a:solidFill>
                <a:latin typeface="Consolas"/>
                <a:ea typeface="Consolas"/>
                <a:cs typeface="Consolas"/>
                <a:sym typeface="Consolas"/>
              </a:rPr>
            </a:br>
            <a:r>
              <a:rPr lang="en-US" sz="1000">
                <a:solidFill>
                  <a:srgbClr val="FEFEFE"/>
                </a:solidFill>
                <a:latin typeface="Consolas"/>
                <a:ea typeface="Consolas"/>
                <a:cs typeface="Consolas"/>
                <a:sym typeface="Consolas"/>
              </a:rPr>
              <a:t>port = "8080"</a:t>
            </a:r>
            <a:br>
              <a:rPr lang="en-US" sz="1000">
                <a:solidFill>
                  <a:srgbClr val="FEFEFE"/>
                </a:solidFill>
                <a:latin typeface="Consolas"/>
                <a:ea typeface="Consolas"/>
                <a:cs typeface="Consolas"/>
                <a:sym typeface="Consolas"/>
              </a:rPr>
            </a:br>
            <a:r>
              <a:rPr lang="en-US" sz="1000">
                <a:solidFill>
                  <a:srgbClr val="FEFEFE"/>
                </a:solidFill>
                <a:latin typeface="Consolas"/>
                <a:ea typeface="Consolas"/>
                <a:cs typeface="Consolas"/>
                <a:sym typeface="Consolas"/>
              </a:rPr>
              <a:t>shutdown-port = "8005"</a:t>
            </a:r>
            <a:br>
              <a:rPr lang="en-US" sz="1000">
                <a:solidFill>
                  <a:srgbClr val="FEFEFE"/>
                </a:solidFill>
                <a:latin typeface="Consolas"/>
                <a:ea typeface="Consolas"/>
                <a:cs typeface="Consolas"/>
                <a:sym typeface="Consolas"/>
              </a:rPr>
            </a:br>
            <a:r>
              <a:rPr lang="en-US" sz="1000">
                <a:solidFill>
                  <a:srgbClr val="FEFEFE"/>
                </a:solidFill>
                <a:latin typeface="Consolas"/>
                <a:ea typeface="Consolas"/>
                <a:cs typeface="Consolas"/>
                <a:sym typeface="Consolas"/>
              </a:rPr>
              <a:t>redirect-port = "8443"</a:t>
            </a:r>
            <a:endParaRPr sz="12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964" name="Google Shape;964;p111"/>
          <p:cNvSpPr/>
          <p:nvPr/>
        </p:nvSpPr>
        <p:spPr>
          <a:xfrm>
            <a:off x="3758300" y="2942447"/>
            <a:ext cx="4352700" cy="2196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1"/>
          <p:cNvSpPr/>
          <p:nvPr/>
        </p:nvSpPr>
        <p:spPr>
          <a:xfrm>
            <a:off x="3786155" y="2998296"/>
            <a:ext cx="57600" cy="1080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1"/>
          <p:cNvSpPr/>
          <p:nvPr/>
        </p:nvSpPr>
        <p:spPr>
          <a:xfrm>
            <a:off x="3875521" y="2998296"/>
            <a:ext cx="57600" cy="1080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1"/>
          <p:cNvSpPr/>
          <p:nvPr/>
        </p:nvSpPr>
        <p:spPr>
          <a:xfrm>
            <a:off x="3964886" y="2998296"/>
            <a:ext cx="57600" cy="1080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1"/>
          <p:cNvSpPr/>
          <p:nvPr/>
        </p:nvSpPr>
        <p:spPr>
          <a:xfrm>
            <a:off x="413825" y="1488900"/>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nano habitat/default.toml</a:t>
            </a:r>
            <a:r>
              <a:rPr lang="en-US" sz="1200">
                <a:solidFill>
                  <a:srgbClr val="FF00FF"/>
                </a:solidFill>
                <a:latin typeface="Consolas"/>
                <a:ea typeface="Consolas"/>
                <a:cs typeface="Consolas"/>
                <a:sym typeface="Consolas"/>
              </a:rPr>
              <a:t> </a:t>
            </a:r>
            <a:r>
              <a:rPr lang="en-US" sz="1200">
                <a:solidFill>
                  <a:srgbClr val="FF00FF"/>
                </a:solidFill>
                <a:latin typeface="Consolas"/>
                <a:ea typeface="Consolas"/>
                <a:cs typeface="Consolas"/>
                <a:sym typeface="Consolas"/>
              </a:rPr>
              <a:t> </a:t>
            </a:r>
            <a:endParaRPr sz="1200">
              <a:solidFill>
                <a:srgbClr val="FF00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FF00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969" name="Google Shape;969;p111"/>
          <p:cNvSpPr/>
          <p:nvPr/>
        </p:nvSpPr>
        <p:spPr>
          <a:xfrm>
            <a:off x="413821" y="126360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1"/>
          <p:cNvSpPr txBox="1"/>
          <p:nvPr/>
        </p:nvSpPr>
        <p:spPr>
          <a:xfrm>
            <a:off x="434650" y="1904400"/>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aleway"/>
              <a:ea typeface="Raleway"/>
              <a:cs typeface="Raleway"/>
              <a:sym typeface="Raleway"/>
            </a:endParaRPr>
          </a:p>
        </p:txBody>
      </p:sp>
      <p:sp>
        <p:nvSpPr>
          <p:cNvPr id="971" name="Google Shape;971;p111"/>
          <p:cNvSpPr txBox="1"/>
          <p:nvPr/>
        </p:nvSpPr>
        <p:spPr>
          <a:xfrm>
            <a:off x="357975" y="3162025"/>
            <a:ext cx="3225000" cy="8202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500"/>
              </a:spcBef>
              <a:spcAft>
                <a:spcPts val="0"/>
              </a:spcAft>
              <a:buNone/>
            </a:pPr>
            <a:r>
              <a:rPr lang="en-US">
                <a:solidFill>
                  <a:srgbClr val="434343"/>
                </a:solidFill>
                <a:latin typeface="Raleway"/>
                <a:ea typeface="Raleway"/>
                <a:cs typeface="Raleway"/>
                <a:sym typeface="Raleway"/>
              </a:rPr>
              <a:t>Content for </a:t>
            </a:r>
            <a:r>
              <a:rPr lang="en-US">
                <a:solidFill>
                  <a:srgbClr val="434343"/>
                </a:solidFill>
                <a:latin typeface="Courier New"/>
                <a:ea typeface="Courier New"/>
                <a:cs typeface="Courier New"/>
                <a:sym typeface="Courier New"/>
              </a:rPr>
              <a:t>default.toml</a:t>
            </a:r>
            <a:r>
              <a:rPr lang="en-US" sz="1800">
                <a:solidFill>
                  <a:schemeClr val="accent1"/>
                </a:solidFill>
                <a:latin typeface="Raleway"/>
                <a:ea typeface="Raleway"/>
                <a:cs typeface="Raleway"/>
                <a:sym typeface="Raleway"/>
              </a:rPr>
              <a:t>   </a:t>
            </a:r>
            <a:r>
              <a:rPr lang="en-US">
                <a:solidFill>
                  <a:schemeClr val="accent1"/>
                </a:solidFill>
                <a:latin typeface="Raleway"/>
                <a:ea typeface="Raleway"/>
                <a:cs typeface="Raleway"/>
                <a:sym typeface="Raleway"/>
              </a:rPr>
              <a:t>    </a:t>
            </a:r>
            <a:endParaRPr>
              <a:solidFill>
                <a:schemeClr val="accent1"/>
              </a:solidFill>
              <a:latin typeface="Raleway"/>
              <a:ea typeface="Raleway"/>
              <a:cs typeface="Raleway"/>
              <a:sym typeface="Raleway"/>
            </a:endParaRPr>
          </a:p>
          <a:p>
            <a:pPr indent="0" lvl="0" marL="0" rtl="0" algn="l">
              <a:lnSpc>
                <a:spcPct val="90000"/>
              </a:lnSpc>
              <a:spcBef>
                <a:spcPts val="500"/>
              </a:spcBef>
              <a:spcAft>
                <a:spcPts val="0"/>
              </a:spcAft>
              <a:buClr>
                <a:schemeClr val="dk2"/>
              </a:buClr>
              <a:buSzPts val="1100"/>
              <a:buFont typeface="Arial"/>
              <a:buNone/>
            </a:pPr>
            <a:r>
              <a:t/>
            </a:r>
            <a:endParaRPr sz="1000">
              <a:solidFill>
                <a:schemeClr val="accent1"/>
              </a:solidFill>
              <a:latin typeface="Consolas"/>
              <a:ea typeface="Consolas"/>
              <a:cs typeface="Consolas"/>
              <a:sym typeface="Consolas"/>
            </a:endParaRPr>
          </a:p>
          <a:p>
            <a:pPr indent="0" lvl="0" marL="0" rtl="0" algn="l">
              <a:spcBef>
                <a:spcPts val="500"/>
              </a:spcBef>
              <a:spcAft>
                <a:spcPts val="0"/>
              </a:spcAft>
              <a:buNone/>
            </a:pPr>
            <a:r>
              <a:t/>
            </a:r>
            <a:endParaRPr/>
          </a:p>
        </p:txBody>
      </p:sp>
      <p:cxnSp>
        <p:nvCxnSpPr>
          <p:cNvPr id="972" name="Google Shape;972;p111"/>
          <p:cNvCxnSpPr/>
          <p:nvPr/>
        </p:nvCxnSpPr>
        <p:spPr>
          <a:xfrm flipH="1" rot="10800000">
            <a:off x="2658375" y="3702125"/>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1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Build and export your app from Hab Studio</a:t>
            </a:r>
            <a:endParaRPr sz="2400"/>
          </a:p>
        </p:txBody>
      </p:sp>
      <p:sp>
        <p:nvSpPr>
          <p:cNvPr id="978" name="Google Shape;978;p112"/>
          <p:cNvSpPr txBox="1"/>
          <p:nvPr>
            <p:ph idx="1" type="body"/>
          </p:nvPr>
        </p:nvSpPr>
        <p:spPr>
          <a:xfrm>
            <a:off x="434650" y="3556500"/>
            <a:ext cx="8382000" cy="12426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Clr>
                <a:schemeClr val="dk2"/>
              </a:buClr>
              <a:buSzPts val="1100"/>
              <a:buFont typeface="Arial"/>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
        <p:nvSpPr>
          <p:cNvPr id="979" name="Google Shape;979;p112"/>
          <p:cNvSpPr/>
          <p:nvPr/>
        </p:nvSpPr>
        <p:spPr>
          <a:xfrm>
            <a:off x="381000" y="1336800"/>
            <a:ext cx="8382000" cy="24468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~/habitat_jumpstart/national-parks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b="1" lang="en-US" sz="1200">
                <a:solidFill>
                  <a:srgbClr val="FFFFFF"/>
                </a:solidFill>
                <a:latin typeface="Consolas"/>
                <a:ea typeface="Consolas"/>
                <a:cs typeface="Consolas"/>
                <a:sym typeface="Consolas"/>
              </a:rPr>
              <a:t>$ hab studio enter</a:t>
            </a:r>
            <a:endParaRPr b="1"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[1][default: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build</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[1][default: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source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[1][default: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export docker results/$pkg_artifact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[1][default: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 </a:t>
            </a:r>
            <a:r>
              <a:rPr lang="en-US" sz="1200">
                <a:solidFill>
                  <a:srgbClr val="FFFF00"/>
                </a:solidFill>
                <a:latin typeface="Consolas"/>
                <a:ea typeface="Consolas"/>
                <a:cs typeface="Consolas"/>
                <a:sym typeface="Consolas"/>
              </a:rPr>
              <a:t>exit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source results/last_docker_export.env</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sudo docker run -it -p 8080:8080 $name</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000">
              <a:solidFill>
                <a:srgbClr val="FEFEFE"/>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980" name="Google Shape;980;p112"/>
          <p:cNvSpPr/>
          <p:nvPr/>
        </p:nvSpPr>
        <p:spPr>
          <a:xfrm>
            <a:off x="380996" y="111150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12"/>
          <p:cNvSpPr/>
          <p:nvPr/>
        </p:nvSpPr>
        <p:spPr>
          <a:xfrm>
            <a:off x="434640" y="11688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12"/>
          <p:cNvSpPr/>
          <p:nvPr/>
        </p:nvSpPr>
        <p:spPr>
          <a:xfrm>
            <a:off x="606740" y="11688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12"/>
          <p:cNvSpPr/>
          <p:nvPr/>
        </p:nvSpPr>
        <p:spPr>
          <a:xfrm>
            <a:off x="778840" y="116880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12"/>
          <p:cNvSpPr txBox="1"/>
          <p:nvPr/>
        </p:nvSpPr>
        <p:spPr>
          <a:xfrm>
            <a:off x="381000" y="3866400"/>
            <a:ext cx="7617000" cy="62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US">
                <a:solidFill>
                  <a:schemeClr val="accent1"/>
                </a:solidFill>
              </a:rPr>
              <a:t>Make sure you are in the “national-parks” sub directory when you start up Hab Studio</a:t>
            </a:r>
            <a:endParaRPr>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1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Your Hab package is deployed…..</a:t>
            </a:r>
            <a:endParaRPr sz="2400"/>
          </a:p>
        </p:txBody>
      </p:sp>
      <p:sp>
        <p:nvSpPr>
          <p:cNvPr id="990" name="Google Shape;990;p113"/>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GO TO →</a:t>
            </a:r>
            <a:r>
              <a:rPr lang="en-US"/>
              <a:t>  </a:t>
            </a:r>
            <a:r>
              <a:rPr lang="en-US" u="sng">
                <a:solidFill>
                  <a:schemeClr val="accent4"/>
                </a:solidFill>
                <a:hlinkClick r:id="rId3"/>
              </a:rPr>
              <a:t>http://YOUR_WORKSTATION_IP:8080/national-parks/</a:t>
            </a:r>
            <a:endParaRPr/>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pic>
        <p:nvPicPr>
          <p:cNvPr id="991" name="Google Shape;991;p113"/>
          <p:cNvPicPr preferRelativeResize="0"/>
          <p:nvPr/>
        </p:nvPicPr>
        <p:blipFill>
          <a:blip r:embed="rId4">
            <a:alphaModFix/>
          </a:blip>
          <a:stretch>
            <a:fillRect/>
          </a:stretch>
        </p:blipFill>
        <p:spPr>
          <a:xfrm>
            <a:off x="4469000" y="1521250"/>
            <a:ext cx="4186225" cy="2418225"/>
          </a:xfrm>
          <a:prstGeom prst="rect">
            <a:avLst/>
          </a:prstGeom>
          <a:noFill/>
          <a:ln>
            <a:noFill/>
          </a:ln>
        </p:spPr>
      </p:pic>
      <p:sp>
        <p:nvSpPr>
          <p:cNvPr id="992" name="Google Shape;992;p113"/>
          <p:cNvSpPr txBox="1"/>
          <p:nvPr/>
        </p:nvSpPr>
        <p:spPr>
          <a:xfrm>
            <a:off x="381000" y="2285950"/>
            <a:ext cx="3123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9900"/>
                </a:solidFill>
                <a:latin typeface="Raleway"/>
                <a:ea typeface="Raleway"/>
                <a:cs typeface="Raleway"/>
                <a:sym typeface="Raleway"/>
              </a:rPr>
              <a:t>Nice Map.  W</a:t>
            </a:r>
            <a:r>
              <a:rPr lang="en-US">
                <a:solidFill>
                  <a:srgbClr val="FF9900"/>
                </a:solidFill>
                <a:latin typeface="Raleway"/>
                <a:ea typeface="Raleway"/>
                <a:cs typeface="Raleway"/>
                <a:sym typeface="Raleway"/>
              </a:rPr>
              <a:t>here are the parks?</a:t>
            </a:r>
            <a:endParaRPr>
              <a:solidFill>
                <a:srgbClr val="FF9900"/>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pic>
        <p:nvPicPr>
          <p:cNvPr id="997" name="Google Shape;997;p114"/>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998" name="Google Shape;998;p114"/>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5: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Binding</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1500">
                <a:solidFill>
                  <a:srgbClr val="666666"/>
                </a:solidFill>
                <a:latin typeface="Raleway"/>
                <a:ea typeface="Raleway"/>
                <a:cs typeface="Raleway"/>
                <a:sym typeface="Raleway"/>
              </a:rPr>
              <a:t>That app needs to talk to a DB to work properly</a:t>
            </a:r>
            <a:endParaRPr sz="33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61"/>
          <p:cNvSpPr/>
          <p:nvPr/>
        </p:nvSpPr>
        <p:spPr>
          <a:xfrm>
            <a:off x="866300" y="4050125"/>
            <a:ext cx="7390200" cy="562500"/>
          </a:xfrm>
          <a:prstGeom prst="rect">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latin typeface="Raleway"/>
              <a:ea typeface="Raleway"/>
              <a:cs typeface="Raleway"/>
              <a:sym typeface="Raleway"/>
            </a:endParaRPr>
          </a:p>
        </p:txBody>
      </p:sp>
      <p:pic>
        <p:nvPicPr>
          <p:cNvPr id="257" name="Google Shape;257;p61" title="Chart"/>
          <p:cNvPicPr preferRelativeResize="0"/>
          <p:nvPr/>
        </p:nvPicPr>
        <p:blipFill>
          <a:blip r:embed="rId3">
            <a:alphaModFix/>
          </a:blip>
          <a:stretch>
            <a:fillRect/>
          </a:stretch>
        </p:blipFill>
        <p:spPr>
          <a:xfrm>
            <a:off x="6066875" y="1690662"/>
            <a:ext cx="2848949" cy="1762169"/>
          </a:xfrm>
          <a:prstGeom prst="rect">
            <a:avLst/>
          </a:prstGeom>
          <a:noFill/>
          <a:ln>
            <a:noFill/>
          </a:ln>
        </p:spPr>
      </p:pic>
      <p:sp>
        <p:nvSpPr>
          <p:cNvPr id="258" name="Google Shape;258;p61"/>
          <p:cNvSpPr txBox="1"/>
          <p:nvPr>
            <p:ph type="title"/>
          </p:nvPr>
        </p:nvSpPr>
        <p:spPr>
          <a:xfrm>
            <a:off x="381003" y="342902"/>
            <a:ext cx="8382000" cy="5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Survey Insights</a:t>
            </a:r>
            <a:endParaRPr/>
          </a:p>
        </p:txBody>
      </p:sp>
      <p:sp>
        <p:nvSpPr>
          <p:cNvPr id="259" name="Google Shape;259;p61"/>
          <p:cNvSpPr txBox="1"/>
          <p:nvPr/>
        </p:nvSpPr>
        <p:spPr>
          <a:xfrm>
            <a:off x="724175" y="1487350"/>
            <a:ext cx="827100" cy="3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6AA84F"/>
                </a:solidFill>
                <a:latin typeface="Raleway"/>
                <a:ea typeface="Raleway"/>
                <a:cs typeface="Raleway"/>
                <a:sym typeface="Raleway"/>
              </a:rPr>
              <a:t>72%</a:t>
            </a:r>
            <a:endParaRPr b="1" sz="2200">
              <a:solidFill>
                <a:srgbClr val="6AA84F"/>
              </a:solidFill>
              <a:latin typeface="Raleway"/>
              <a:ea typeface="Raleway"/>
              <a:cs typeface="Raleway"/>
              <a:sym typeface="Raleway"/>
            </a:endParaRPr>
          </a:p>
        </p:txBody>
      </p:sp>
      <p:sp>
        <p:nvSpPr>
          <p:cNvPr id="260" name="Google Shape;260;p61"/>
          <p:cNvSpPr txBox="1"/>
          <p:nvPr/>
        </p:nvSpPr>
        <p:spPr>
          <a:xfrm>
            <a:off x="515525" y="1082300"/>
            <a:ext cx="2344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How do you measure app deployment success?</a:t>
            </a:r>
            <a:endParaRPr sz="1100">
              <a:solidFill>
                <a:srgbClr val="072B41"/>
              </a:solidFill>
              <a:latin typeface="Raleway"/>
              <a:ea typeface="Raleway"/>
              <a:cs typeface="Raleway"/>
              <a:sym typeface="Raleway"/>
            </a:endParaRPr>
          </a:p>
        </p:txBody>
      </p:sp>
      <p:sp>
        <p:nvSpPr>
          <p:cNvPr id="261" name="Google Shape;261;p61"/>
          <p:cNvSpPr txBox="1"/>
          <p:nvPr/>
        </p:nvSpPr>
        <p:spPr>
          <a:xfrm>
            <a:off x="1158725" y="3460925"/>
            <a:ext cx="1058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AA84F"/>
                </a:solidFill>
                <a:latin typeface="Raleway"/>
                <a:ea typeface="Raleway"/>
                <a:cs typeface="Raleway"/>
                <a:sym typeface="Raleway"/>
              </a:rPr>
              <a:t>Speed*</a:t>
            </a:r>
            <a:endParaRPr b="1">
              <a:solidFill>
                <a:srgbClr val="6AA84F"/>
              </a:solidFill>
              <a:latin typeface="Raleway"/>
              <a:ea typeface="Raleway"/>
              <a:cs typeface="Raleway"/>
              <a:sym typeface="Raleway"/>
            </a:endParaRPr>
          </a:p>
        </p:txBody>
      </p:sp>
      <p:pic>
        <p:nvPicPr>
          <p:cNvPr id="262" name="Google Shape;262;p61" title="Points scored"/>
          <p:cNvPicPr preferRelativeResize="0"/>
          <p:nvPr/>
        </p:nvPicPr>
        <p:blipFill>
          <a:blip r:embed="rId4">
            <a:alphaModFix/>
          </a:blip>
          <a:stretch>
            <a:fillRect/>
          </a:stretch>
        </p:blipFill>
        <p:spPr>
          <a:xfrm>
            <a:off x="3136925" y="1692138"/>
            <a:ext cx="2848950" cy="1759225"/>
          </a:xfrm>
          <a:prstGeom prst="rect">
            <a:avLst/>
          </a:prstGeom>
          <a:noFill/>
          <a:ln>
            <a:noFill/>
          </a:ln>
        </p:spPr>
      </p:pic>
      <p:sp>
        <p:nvSpPr>
          <p:cNvPr id="263" name="Google Shape;263;p61"/>
          <p:cNvSpPr txBox="1"/>
          <p:nvPr/>
        </p:nvSpPr>
        <p:spPr>
          <a:xfrm>
            <a:off x="3389000" y="1082300"/>
            <a:ext cx="2344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How long does it take to complete the app build process?</a:t>
            </a:r>
            <a:endParaRPr sz="1100">
              <a:solidFill>
                <a:srgbClr val="072B41"/>
              </a:solidFill>
              <a:latin typeface="Raleway"/>
              <a:ea typeface="Raleway"/>
              <a:cs typeface="Raleway"/>
              <a:sym typeface="Raleway"/>
            </a:endParaRPr>
          </a:p>
        </p:txBody>
      </p:sp>
      <p:sp>
        <p:nvSpPr>
          <p:cNvPr id="264" name="Google Shape;264;p61"/>
          <p:cNvSpPr txBox="1"/>
          <p:nvPr/>
        </p:nvSpPr>
        <p:spPr>
          <a:xfrm>
            <a:off x="3774050" y="3391975"/>
            <a:ext cx="15747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CC0000"/>
                </a:solidFill>
                <a:latin typeface="Raleway"/>
                <a:ea typeface="Raleway"/>
                <a:cs typeface="Raleway"/>
                <a:sym typeface="Raleway"/>
              </a:rPr>
              <a:t>Days or Longer</a:t>
            </a:r>
            <a:endParaRPr b="1">
              <a:solidFill>
                <a:srgbClr val="CC0000"/>
              </a:solidFill>
              <a:latin typeface="Raleway"/>
              <a:ea typeface="Raleway"/>
              <a:cs typeface="Raleway"/>
              <a:sym typeface="Raleway"/>
            </a:endParaRPr>
          </a:p>
        </p:txBody>
      </p:sp>
      <p:sp>
        <p:nvSpPr>
          <p:cNvPr id="265" name="Google Shape;265;p61"/>
          <p:cNvSpPr txBox="1"/>
          <p:nvPr/>
        </p:nvSpPr>
        <p:spPr>
          <a:xfrm>
            <a:off x="4567700" y="2382138"/>
            <a:ext cx="7767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latin typeface="Raleway"/>
                <a:ea typeface="Raleway"/>
                <a:cs typeface="Raleway"/>
                <a:sym typeface="Raleway"/>
              </a:rPr>
              <a:t>61%</a:t>
            </a:r>
            <a:endParaRPr b="1" sz="2200">
              <a:solidFill>
                <a:srgbClr val="FFFFFF"/>
              </a:solidFill>
              <a:latin typeface="Raleway"/>
              <a:ea typeface="Raleway"/>
              <a:cs typeface="Raleway"/>
              <a:sym typeface="Raleway"/>
            </a:endParaRPr>
          </a:p>
        </p:txBody>
      </p:sp>
      <p:sp>
        <p:nvSpPr>
          <p:cNvPr id="266" name="Google Shape;266;p61"/>
          <p:cNvSpPr txBox="1"/>
          <p:nvPr/>
        </p:nvSpPr>
        <p:spPr>
          <a:xfrm>
            <a:off x="6318950" y="1082300"/>
            <a:ext cx="23448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How many builds before an app is deployed to production?</a:t>
            </a:r>
            <a:endParaRPr sz="1100">
              <a:solidFill>
                <a:srgbClr val="072B41"/>
              </a:solidFill>
              <a:latin typeface="Raleway"/>
              <a:ea typeface="Raleway"/>
              <a:cs typeface="Raleway"/>
              <a:sym typeface="Raleway"/>
            </a:endParaRPr>
          </a:p>
        </p:txBody>
      </p:sp>
      <p:sp>
        <p:nvSpPr>
          <p:cNvPr id="267" name="Google Shape;267;p61"/>
          <p:cNvSpPr txBox="1"/>
          <p:nvPr/>
        </p:nvSpPr>
        <p:spPr>
          <a:xfrm>
            <a:off x="6704000" y="3391975"/>
            <a:ext cx="15747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CC0000"/>
                </a:solidFill>
                <a:latin typeface="Raleway"/>
                <a:ea typeface="Raleway"/>
                <a:cs typeface="Raleway"/>
                <a:sym typeface="Raleway"/>
              </a:rPr>
              <a:t>Four or More</a:t>
            </a:r>
            <a:endParaRPr b="1">
              <a:solidFill>
                <a:srgbClr val="CC0000"/>
              </a:solidFill>
              <a:latin typeface="Raleway"/>
              <a:ea typeface="Raleway"/>
              <a:cs typeface="Raleway"/>
              <a:sym typeface="Raleway"/>
            </a:endParaRPr>
          </a:p>
        </p:txBody>
      </p:sp>
      <p:sp>
        <p:nvSpPr>
          <p:cNvPr id="268" name="Google Shape;268;p61"/>
          <p:cNvSpPr txBox="1"/>
          <p:nvPr/>
        </p:nvSpPr>
        <p:spPr>
          <a:xfrm>
            <a:off x="7502000" y="2382150"/>
            <a:ext cx="7767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latin typeface="Raleway"/>
                <a:ea typeface="Raleway"/>
                <a:cs typeface="Raleway"/>
                <a:sym typeface="Raleway"/>
              </a:rPr>
              <a:t>55%</a:t>
            </a:r>
            <a:endParaRPr b="1" sz="2200">
              <a:solidFill>
                <a:srgbClr val="FFFFFF"/>
              </a:solidFill>
              <a:latin typeface="Raleway"/>
              <a:ea typeface="Raleway"/>
              <a:cs typeface="Raleway"/>
              <a:sym typeface="Raleway"/>
            </a:endParaRPr>
          </a:p>
        </p:txBody>
      </p:sp>
      <p:sp>
        <p:nvSpPr>
          <p:cNvPr id="269" name="Google Shape;269;p61"/>
          <p:cNvSpPr txBox="1"/>
          <p:nvPr/>
        </p:nvSpPr>
        <p:spPr>
          <a:xfrm>
            <a:off x="810900" y="4050125"/>
            <a:ext cx="7522200" cy="56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072B41"/>
                </a:solidFill>
                <a:latin typeface="Raleway"/>
                <a:ea typeface="Raleway"/>
                <a:cs typeface="Raleway"/>
                <a:sym typeface="Raleway"/>
              </a:rPr>
              <a:t>Speed is success for applications - but achieving speed is a big challenge.</a:t>
            </a:r>
            <a:endParaRPr b="1" sz="1600">
              <a:solidFill>
                <a:srgbClr val="072B41"/>
              </a:solidFill>
              <a:latin typeface="Raleway"/>
              <a:ea typeface="Raleway"/>
              <a:cs typeface="Raleway"/>
              <a:sym typeface="Raleway"/>
            </a:endParaRPr>
          </a:p>
        </p:txBody>
      </p:sp>
      <p:sp>
        <p:nvSpPr>
          <p:cNvPr id="270" name="Google Shape;270;p61"/>
          <p:cNvSpPr txBox="1"/>
          <p:nvPr/>
        </p:nvSpPr>
        <p:spPr>
          <a:xfrm>
            <a:off x="810900" y="4822625"/>
            <a:ext cx="4023000" cy="19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72B41"/>
                </a:solidFill>
                <a:latin typeface="Raleway"/>
                <a:ea typeface="Raleway"/>
                <a:cs typeface="Raleway"/>
                <a:sym typeface="Raleway"/>
              </a:rPr>
              <a:t>* “Time from code to production” or “Time from commit to deploy”</a:t>
            </a:r>
            <a:endParaRPr sz="800">
              <a:solidFill>
                <a:srgbClr val="072B41"/>
              </a:solidFill>
              <a:latin typeface="Raleway"/>
              <a:ea typeface="Raleway"/>
              <a:cs typeface="Raleway"/>
              <a:sym typeface="Raleway"/>
            </a:endParaRPr>
          </a:p>
        </p:txBody>
      </p:sp>
      <p:grpSp>
        <p:nvGrpSpPr>
          <p:cNvPr id="271" name="Google Shape;271;p61"/>
          <p:cNvGrpSpPr/>
          <p:nvPr/>
        </p:nvGrpSpPr>
        <p:grpSpPr>
          <a:xfrm>
            <a:off x="893375" y="1969975"/>
            <a:ext cx="1589100" cy="1422000"/>
            <a:chOff x="1045775" y="1969975"/>
            <a:chExt cx="1589100" cy="1422000"/>
          </a:xfrm>
        </p:grpSpPr>
        <p:sp>
          <p:nvSpPr>
            <p:cNvPr id="272" name="Google Shape;272;p61"/>
            <p:cNvSpPr/>
            <p:nvPr/>
          </p:nvSpPr>
          <p:spPr>
            <a:xfrm>
              <a:off x="1122125" y="1969975"/>
              <a:ext cx="336000" cy="14220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1"/>
            <p:cNvSpPr/>
            <p:nvPr/>
          </p:nvSpPr>
          <p:spPr>
            <a:xfrm>
              <a:off x="1570275" y="2547400"/>
              <a:ext cx="232800" cy="844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1"/>
            <p:cNvSpPr/>
            <p:nvPr/>
          </p:nvSpPr>
          <p:spPr>
            <a:xfrm>
              <a:off x="1915225" y="2607725"/>
              <a:ext cx="232800" cy="78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1"/>
            <p:cNvSpPr/>
            <p:nvPr/>
          </p:nvSpPr>
          <p:spPr>
            <a:xfrm>
              <a:off x="2260175" y="2795850"/>
              <a:ext cx="232800" cy="5961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1"/>
            <p:cNvSpPr txBox="1"/>
            <p:nvPr/>
          </p:nvSpPr>
          <p:spPr>
            <a:xfrm>
              <a:off x="1505625" y="2287475"/>
              <a:ext cx="362100" cy="22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46</a:t>
              </a:r>
              <a:endParaRPr sz="1000">
                <a:latin typeface="Raleway"/>
                <a:ea typeface="Raleway"/>
                <a:cs typeface="Raleway"/>
                <a:sym typeface="Raleway"/>
              </a:endParaRPr>
            </a:p>
          </p:txBody>
        </p:sp>
        <p:sp>
          <p:nvSpPr>
            <p:cNvPr id="277" name="Google Shape;277;p61"/>
            <p:cNvSpPr txBox="1"/>
            <p:nvPr/>
          </p:nvSpPr>
          <p:spPr>
            <a:xfrm>
              <a:off x="1850575" y="2323300"/>
              <a:ext cx="362100" cy="22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45</a:t>
              </a:r>
              <a:endParaRPr sz="1000">
                <a:latin typeface="Raleway"/>
                <a:ea typeface="Raleway"/>
                <a:cs typeface="Raleway"/>
                <a:sym typeface="Raleway"/>
              </a:endParaRPr>
            </a:p>
          </p:txBody>
        </p:sp>
        <p:sp>
          <p:nvSpPr>
            <p:cNvPr id="278" name="Google Shape;278;p61"/>
            <p:cNvSpPr txBox="1"/>
            <p:nvPr/>
          </p:nvSpPr>
          <p:spPr>
            <a:xfrm>
              <a:off x="2192675" y="2502763"/>
              <a:ext cx="362100" cy="22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Raleway"/>
                  <a:ea typeface="Raleway"/>
                  <a:cs typeface="Raleway"/>
                  <a:sym typeface="Raleway"/>
                </a:rPr>
                <a:t>34</a:t>
              </a:r>
              <a:endParaRPr sz="1000">
                <a:latin typeface="Raleway"/>
                <a:ea typeface="Raleway"/>
                <a:cs typeface="Raleway"/>
                <a:sym typeface="Raleway"/>
              </a:endParaRPr>
            </a:p>
          </p:txBody>
        </p:sp>
        <p:cxnSp>
          <p:nvCxnSpPr>
            <p:cNvPr id="279" name="Google Shape;279;p61"/>
            <p:cNvCxnSpPr/>
            <p:nvPr/>
          </p:nvCxnSpPr>
          <p:spPr>
            <a:xfrm>
              <a:off x="1045775" y="3391875"/>
              <a:ext cx="1589100" cy="0"/>
            </a:xfrm>
            <a:prstGeom prst="straightConnector1">
              <a:avLst/>
            </a:prstGeom>
            <a:noFill/>
            <a:ln cap="flat" cmpd="sng" w="19050">
              <a:solidFill>
                <a:srgbClr val="434343"/>
              </a:solidFill>
              <a:prstDash val="solid"/>
              <a:round/>
              <a:headEnd len="med" w="med" type="none"/>
              <a:tailEnd len="med" w="med" type="none"/>
            </a:ln>
          </p:spPr>
        </p:cxn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1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Binding</a:t>
            </a:r>
            <a:endParaRPr/>
          </a:p>
        </p:txBody>
      </p:sp>
      <p:sp>
        <p:nvSpPr>
          <p:cNvPr id="1004" name="Google Shape;1004;p115"/>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Font typeface="Consolas"/>
              <a:buChar char="●"/>
            </a:pPr>
            <a:r>
              <a:rPr lang="en-US"/>
              <a:t>Binding is how services discover and interact with </a:t>
            </a:r>
            <a:r>
              <a:rPr lang="en-US"/>
              <a:t>each other in a Supervisor Ring</a:t>
            </a:r>
            <a:endParaRPr/>
          </a:p>
          <a:p>
            <a:pPr indent="-298450" lvl="0" marL="457200" rtl="0" algn="l">
              <a:spcBef>
                <a:spcPts val="0"/>
              </a:spcBef>
              <a:spcAft>
                <a:spcPts val="0"/>
              </a:spcAft>
              <a:buSzPts val="1100"/>
              <a:buChar char="●"/>
            </a:pPr>
            <a:r>
              <a:rPr lang="en-US"/>
              <a:t>Binds are implemented via a “contract” between a “consumer” plan and a “provider” plan</a:t>
            </a:r>
            <a:endParaRPr/>
          </a:p>
          <a:p>
            <a:pPr indent="-298450" lvl="0" marL="457200" rtl="0" algn="l">
              <a:spcBef>
                <a:spcPts val="0"/>
              </a:spcBef>
              <a:spcAft>
                <a:spcPts val="0"/>
              </a:spcAft>
              <a:buSzPts val="1100"/>
              <a:buChar char="●"/>
            </a:pPr>
            <a:r>
              <a:rPr lang="en-US"/>
              <a:t>The Habitat Supervisor will start a service only after all required binds are present</a:t>
            </a:r>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16"/>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Binding for Consumers (Build-Time)</a:t>
            </a:r>
            <a:endParaRPr/>
          </a:p>
        </p:txBody>
      </p:sp>
      <p:sp>
        <p:nvSpPr>
          <p:cNvPr id="1010" name="Google Shape;1010;p116"/>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Consumer requirements expressed via</a:t>
            </a:r>
            <a:r>
              <a:rPr lang="en-US"/>
              <a:t> “pkg_binds” and/or “pkg_binds_optional”</a:t>
            </a:r>
            <a:endParaRPr/>
          </a:p>
          <a:p>
            <a:pPr indent="0" lvl="0" marL="0" rtl="0" algn="l">
              <a:spcBef>
                <a:spcPts val="500"/>
              </a:spcBef>
              <a:spcAft>
                <a:spcPts val="0"/>
              </a:spcAft>
              <a:buNone/>
            </a:pPr>
            <a:r>
              <a:t/>
            </a:r>
            <a:endParaRPr/>
          </a:p>
          <a:p>
            <a:pPr indent="0" lvl="0" marL="914400" rtl="0" algn="l">
              <a:spcBef>
                <a:spcPts val="500"/>
              </a:spcBef>
              <a:spcAft>
                <a:spcPts val="0"/>
              </a:spcAft>
              <a:buNone/>
            </a:pPr>
            <a:r>
              <a:rPr lang="en-US">
                <a:latin typeface="Consolas"/>
                <a:ea typeface="Consolas"/>
                <a:cs typeface="Consolas"/>
                <a:sym typeface="Consolas"/>
              </a:rPr>
              <a:t>pkg_binds=(</a:t>
            </a:r>
            <a:br>
              <a:rPr lang="en-US">
                <a:latin typeface="Consolas"/>
                <a:ea typeface="Consolas"/>
                <a:cs typeface="Consolas"/>
                <a:sym typeface="Consolas"/>
              </a:rPr>
            </a:br>
            <a:r>
              <a:rPr lang="en-US">
                <a:latin typeface="Consolas"/>
                <a:ea typeface="Consolas"/>
                <a:cs typeface="Consolas"/>
                <a:sym typeface="Consolas"/>
              </a:rPr>
              <a:t>  [database]="port"</a:t>
            </a:r>
            <a:br>
              <a:rPr lang="en-US">
                <a:latin typeface="Consolas"/>
                <a:ea typeface="Consolas"/>
                <a:cs typeface="Consolas"/>
                <a:sym typeface="Consolas"/>
              </a:rPr>
            </a:br>
            <a:r>
              <a:rPr lang="en-US">
                <a:latin typeface="Consolas"/>
                <a:ea typeface="Consolas"/>
                <a:cs typeface="Consolas"/>
                <a:sym typeface="Consolas"/>
              </a:rPr>
              <a:t>)</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1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2"/>
              </a:buClr>
              <a:buSzPts val="1100"/>
              <a:buFont typeface="Arial"/>
              <a:buNone/>
            </a:pPr>
            <a:r>
              <a:rPr lang="en-US"/>
              <a:t>Binding for Providers (Build-Time)</a:t>
            </a:r>
            <a:endParaRPr/>
          </a:p>
        </p:txBody>
      </p:sp>
      <p:sp>
        <p:nvSpPr>
          <p:cNvPr id="1016" name="Google Shape;1016;p117"/>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Providers advertise what is provided via “pkg_exports”</a:t>
            </a:r>
            <a:endParaRPr/>
          </a:p>
          <a:p>
            <a:pPr indent="0" lvl="0" marL="914400" rtl="0" algn="l">
              <a:spcBef>
                <a:spcPts val="500"/>
              </a:spcBef>
              <a:spcAft>
                <a:spcPts val="0"/>
              </a:spcAft>
              <a:buNone/>
            </a:pPr>
            <a:r>
              <a:t/>
            </a:r>
            <a:endParaRPr sz="1400">
              <a:latin typeface="Consolas"/>
              <a:ea typeface="Consolas"/>
              <a:cs typeface="Consolas"/>
              <a:sym typeface="Consolas"/>
            </a:endParaRPr>
          </a:p>
          <a:p>
            <a:pPr indent="0" lvl="0" marL="914400" rtl="0" algn="l">
              <a:spcBef>
                <a:spcPts val="500"/>
              </a:spcBef>
              <a:spcAft>
                <a:spcPts val="0"/>
              </a:spcAft>
              <a:buNone/>
            </a:pPr>
            <a:r>
              <a:rPr lang="en-US">
                <a:latin typeface="Consolas"/>
                <a:ea typeface="Consolas"/>
                <a:cs typeface="Consolas"/>
                <a:sym typeface="Consolas"/>
              </a:rPr>
              <a:t>pkg_exports=(</a:t>
            </a:r>
            <a:br>
              <a:rPr lang="en-US">
                <a:latin typeface="Consolas"/>
                <a:ea typeface="Consolas"/>
                <a:cs typeface="Consolas"/>
                <a:sym typeface="Consolas"/>
              </a:rPr>
            </a:br>
            <a:r>
              <a:rPr lang="en-US">
                <a:latin typeface="Consolas"/>
                <a:ea typeface="Consolas"/>
                <a:cs typeface="Consolas"/>
                <a:sym typeface="Consolas"/>
              </a:rPr>
              <a:t>  [port]=server.port</a:t>
            </a:r>
            <a:br>
              <a:rPr lang="en-US">
                <a:latin typeface="Consolas"/>
                <a:ea typeface="Consolas"/>
                <a:cs typeface="Consolas"/>
                <a:sym typeface="Consolas"/>
              </a:rPr>
            </a:br>
            <a:r>
              <a:rPr lang="en-US">
                <a:latin typeface="Consolas"/>
                <a:ea typeface="Consolas"/>
                <a:cs typeface="Consolas"/>
                <a:sym typeface="Consolas"/>
              </a:rPr>
              <a:t>)</a:t>
            </a:r>
            <a:endParaRPr>
              <a:latin typeface="Consolas"/>
              <a:ea typeface="Consolas"/>
              <a:cs typeface="Consolas"/>
              <a:sym typeface="Consolas"/>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1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Binding at Run-Time</a:t>
            </a:r>
            <a:endParaRPr/>
          </a:p>
        </p:txBody>
      </p:sp>
      <p:sp>
        <p:nvSpPr>
          <p:cNvPr id="1022" name="Google Shape;1022;p118"/>
          <p:cNvSpPr txBox="1"/>
          <p:nvPr>
            <p:ph idx="1" type="body"/>
          </p:nvPr>
        </p:nvSpPr>
        <p:spPr>
          <a:xfrm>
            <a:off x="381000" y="1035922"/>
            <a:ext cx="8382000" cy="14277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T</a:t>
            </a:r>
            <a:r>
              <a:rPr lang="en-US"/>
              <a:t>he “--bind” argument specifies the actual provider service to bind to when starting a consumer service:</a:t>
            </a:r>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
        <p:nvSpPr>
          <p:cNvPr id="1023" name="Google Shape;1023;p118"/>
          <p:cNvSpPr/>
          <p:nvPr/>
        </p:nvSpPr>
        <p:spPr>
          <a:xfrm>
            <a:off x="381000" y="2051825"/>
            <a:ext cx="8382000" cy="5559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 hab </a:t>
            </a:r>
            <a:r>
              <a:rPr lang="en-US" sz="1100">
                <a:solidFill>
                  <a:srgbClr val="E06666"/>
                </a:solidFill>
                <a:latin typeface="Consolas"/>
                <a:ea typeface="Consolas"/>
                <a:cs typeface="Consolas"/>
                <a:sym typeface="Consolas"/>
              </a:rPr>
              <a:t>svc load </a:t>
            </a:r>
            <a:r>
              <a:rPr lang="en-US" sz="1100">
                <a:solidFill>
                  <a:srgbClr val="5AB7B2"/>
                </a:solidFill>
                <a:latin typeface="Consolas"/>
                <a:ea typeface="Consolas"/>
                <a:cs typeface="Consolas"/>
                <a:sym typeface="Consolas"/>
              </a:rPr>
              <a:t>mwrock/national-parks</a:t>
            </a:r>
            <a:r>
              <a:rPr lang="en-US" sz="1100">
                <a:solidFill>
                  <a:srgbClr val="E06666"/>
                </a:solidFill>
                <a:latin typeface="Consolas"/>
                <a:ea typeface="Consolas"/>
                <a:cs typeface="Consolas"/>
                <a:sym typeface="Consolas"/>
              </a:rPr>
              <a:t> --bind </a:t>
            </a:r>
            <a:r>
              <a:rPr lang="en-US" sz="1100">
                <a:solidFill>
                  <a:srgbClr val="5AB7B2"/>
                </a:solidFill>
                <a:latin typeface="Consolas"/>
                <a:ea typeface="Consolas"/>
                <a:cs typeface="Consolas"/>
                <a:sym typeface="Consolas"/>
              </a:rPr>
              <a:t>database:mongodb.default</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000">
              <a:solidFill>
                <a:srgbClr val="FEFEFE"/>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1024" name="Google Shape;1024;p118"/>
          <p:cNvSpPr/>
          <p:nvPr/>
        </p:nvSpPr>
        <p:spPr>
          <a:xfrm>
            <a:off x="380996" y="18265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8"/>
          <p:cNvSpPr/>
          <p:nvPr/>
        </p:nvSpPr>
        <p:spPr>
          <a:xfrm>
            <a:off x="434640" y="1883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8"/>
          <p:cNvSpPr/>
          <p:nvPr/>
        </p:nvSpPr>
        <p:spPr>
          <a:xfrm>
            <a:off x="606740" y="1883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8"/>
          <p:cNvSpPr/>
          <p:nvPr/>
        </p:nvSpPr>
        <p:spPr>
          <a:xfrm>
            <a:off x="778840" y="1883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8"/>
          <p:cNvSpPr txBox="1"/>
          <p:nvPr>
            <p:ph idx="1" type="body"/>
          </p:nvPr>
        </p:nvSpPr>
        <p:spPr>
          <a:xfrm>
            <a:off x="381000" y="2846424"/>
            <a:ext cx="8382000" cy="8196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b="1" lang="en-US">
                <a:solidFill>
                  <a:srgbClr val="FF9900"/>
                </a:solidFill>
              </a:rPr>
              <a:t>(^^ For display purposes only, don’t run this)</a:t>
            </a:r>
            <a:endParaRPr b="1">
              <a:solidFill>
                <a:srgbClr val="FF9900"/>
              </a:solidFill>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500"/>
              </a:spcAft>
              <a:buNone/>
            </a:pPr>
            <a:r>
              <a:t/>
            </a:r>
            <a:endParaRPr sz="1000">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pic>
        <p:nvPicPr>
          <p:cNvPr id="1033" name="Google Shape;1033;p119"/>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1034" name="Google Shape;1034;p119"/>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br>
              <a:rPr lang="en-US" sz="3300">
                <a:solidFill>
                  <a:srgbClr val="666666"/>
                </a:solidFill>
                <a:latin typeface="Raleway"/>
                <a:ea typeface="Raleway"/>
                <a:cs typeface="Raleway"/>
                <a:sym typeface="Raleway"/>
              </a:rPr>
            </a:br>
            <a:r>
              <a:rPr lang="en-US" sz="3000">
                <a:solidFill>
                  <a:srgbClr val="666666"/>
                </a:solidFill>
                <a:latin typeface="Raleway"/>
                <a:ea typeface="Raleway"/>
                <a:cs typeface="Raleway"/>
                <a:sym typeface="Raleway"/>
              </a:rPr>
              <a:t>Modify your Habitat package to bind to a mongoDB</a:t>
            </a:r>
            <a:endParaRPr sz="30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000">
              <a:solidFill>
                <a:srgbClr val="666666"/>
              </a:solidFill>
              <a:latin typeface="Raleway"/>
              <a:ea typeface="Raleway"/>
              <a:cs typeface="Raleway"/>
              <a:sym typeface="Raleway"/>
            </a:endParaRPr>
          </a:p>
          <a:p>
            <a:pPr indent="-342900" lvl="0" marL="457200" rtl="0" algn="l">
              <a:lnSpc>
                <a:spcPct val="90000"/>
              </a:lnSpc>
              <a:spcBef>
                <a:spcPts val="0"/>
              </a:spcBef>
              <a:spcAft>
                <a:spcPts val="0"/>
              </a:spcAft>
              <a:buClr>
                <a:srgbClr val="666666"/>
              </a:buClr>
              <a:buSzPts val="1800"/>
              <a:buFont typeface="Raleway"/>
              <a:buChar char="●"/>
            </a:pPr>
            <a:r>
              <a:rPr lang="en-US" sz="1800">
                <a:solidFill>
                  <a:srgbClr val="666666"/>
                </a:solidFill>
                <a:latin typeface="Raleway"/>
                <a:ea typeface="Raleway"/>
                <a:cs typeface="Raleway"/>
                <a:sym typeface="Raleway"/>
              </a:rPr>
              <a:t>p</a:t>
            </a:r>
            <a:r>
              <a:rPr lang="en-US" sz="1800">
                <a:solidFill>
                  <a:srgbClr val="666666"/>
                </a:solidFill>
                <a:latin typeface="Raleway"/>
                <a:ea typeface="Raleway"/>
                <a:cs typeface="Raleway"/>
                <a:sym typeface="Raleway"/>
              </a:rPr>
              <a:t>lan.sh</a:t>
            </a:r>
            <a:endParaRPr sz="1800">
              <a:solidFill>
                <a:srgbClr val="666666"/>
              </a:solidFill>
              <a:latin typeface="Raleway"/>
              <a:ea typeface="Raleway"/>
              <a:cs typeface="Raleway"/>
              <a:sym typeface="Raleway"/>
            </a:endParaRPr>
          </a:p>
          <a:p>
            <a:pPr indent="-342900" lvl="0" marL="457200" rtl="0" algn="l">
              <a:lnSpc>
                <a:spcPct val="90000"/>
              </a:lnSpc>
              <a:spcBef>
                <a:spcPts val="0"/>
              </a:spcBef>
              <a:spcAft>
                <a:spcPts val="0"/>
              </a:spcAft>
              <a:buClr>
                <a:srgbClr val="666666"/>
              </a:buClr>
              <a:buSzPts val="1800"/>
              <a:buFont typeface="Raleway"/>
              <a:buChar char="●"/>
            </a:pPr>
            <a:r>
              <a:rPr lang="en-US" sz="1800">
                <a:solidFill>
                  <a:srgbClr val="666666"/>
                </a:solidFill>
                <a:latin typeface="Raleway"/>
                <a:ea typeface="Raleway"/>
                <a:cs typeface="Raleway"/>
                <a:sym typeface="Raleway"/>
              </a:rPr>
              <a:t>init &amp; run hooks</a:t>
            </a:r>
            <a:endParaRPr sz="1800">
              <a:solidFill>
                <a:srgbClr val="666666"/>
              </a:solidFill>
              <a:latin typeface="Raleway"/>
              <a:ea typeface="Raleway"/>
              <a:cs typeface="Raleway"/>
              <a:sym typeface="Raleway"/>
            </a:endParaRPr>
          </a:p>
          <a:p>
            <a:pPr indent="-342900" lvl="0" marL="457200" rtl="0" algn="l">
              <a:lnSpc>
                <a:spcPct val="90000"/>
              </a:lnSpc>
              <a:spcBef>
                <a:spcPts val="0"/>
              </a:spcBef>
              <a:spcAft>
                <a:spcPts val="0"/>
              </a:spcAft>
              <a:buClr>
                <a:srgbClr val="666666"/>
              </a:buClr>
              <a:buSzPts val="1800"/>
              <a:buFont typeface="Raleway"/>
              <a:buChar char="●"/>
            </a:pPr>
            <a:r>
              <a:rPr lang="en-US" sz="1800">
                <a:solidFill>
                  <a:srgbClr val="666666"/>
                </a:solidFill>
                <a:latin typeface="Raleway"/>
                <a:ea typeface="Raleway"/>
                <a:cs typeface="Raleway"/>
                <a:sym typeface="Raleway"/>
              </a:rPr>
              <a:t>default.toml</a:t>
            </a:r>
            <a:endParaRPr sz="1800">
              <a:solidFill>
                <a:srgbClr val="666666"/>
              </a:solidFill>
              <a:latin typeface="Raleway"/>
              <a:ea typeface="Raleway"/>
              <a:cs typeface="Raleway"/>
              <a:sym typeface="Raleway"/>
            </a:endParaRPr>
          </a:p>
          <a:p>
            <a:pPr indent="-342900" lvl="0" marL="457200" rtl="0" algn="l">
              <a:lnSpc>
                <a:spcPct val="90000"/>
              </a:lnSpc>
              <a:spcBef>
                <a:spcPts val="0"/>
              </a:spcBef>
              <a:spcAft>
                <a:spcPts val="0"/>
              </a:spcAft>
              <a:buClr>
                <a:srgbClr val="666666"/>
              </a:buClr>
              <a:buSzPts val="1800"/>
              <a:buFont typeface="Raleway"/>
              <a:buChar char="●"/>
            </a:pPr>
            <a:r>
              <a:rPr lang="en-US" sz="1800">
                <a:solidFill>
                  <a:srgbClr val="666666"/>
                </a:solidFill>
                <a:latin typeface="Raleway"/>
                <a:ea typeface="Raleway"/>
                <a:cs typeface="Raleway"/>
                <a:sym typeface="Raleway"/>
              </a:rPr>
              <a:t>mongo.toml</a:t>
            </a:r>
            <a:endParaRPr sz="18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1800">
              <a:solidFill>
                <a:schemeClr val="accent1"/>
              </a:solidFill>
              <a:latin typeface="Raleway"/>
              <a:ea typeface="Raleway"/>
              <a:cs typeface="Raleway"/>
              <a:sym typeface="Raleway"/>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pic>
        <p:nvPicPr>
          <p:cNvPr id="1039" name="Google Shape;1039;p120"/>
          <p:cNvPicPr preferRelativeResize="0"/>
          <p:nvPr/>
        </p:nvPicPr>
        <p:blipFill>
          <a:blip r:embed="rId3">
            <a:alphaModFix/>
          </a:blip>
          <a:stretch>
            <a:fillRect/>
          </a:stretch>
        </p:blipFill>
        <p:spPr>
          <a:xfrm>
            <a:off x="5452175" y="1753325"/>
            <a:ext cx="3223596" cy="3237776"/>
          </a:xfrm>
          <a:prstGeom prst="rect">
            <a:avLst/>
          </a:prstGeom>
          <a:noFill/>
          <a:ln cap="flat" cmpd="sng" w="9525">
            <a:solidFill>
              <a:srgbClr val="FF9900"/>
            </a:solidFill>
            <a:prstDash val="solid"/>
            <a:round/>
            <a:headEnd len="sm" w="sm" type="none"/>
            <a:tailEnd len="sm" w="sm" type="none"/>
          </a:ln>
        </p:spPr>
      </p:pic>
      <p:sp>
        <p:nvSpPr>
          <p:cNvPr id="1040" name="Google Shape;1040;p120"/>
          <p:cNvSpPr txBox="1"/>
          <p:nvPr>
            <p:ph type="title"/>
          </p:nvPr>
        </p:nvSpPr>
        <p:spPr>
          <a:xfrm>
            <a:off x="381000" y="225874"/>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Edit the </a:t>
            </a:r>
            <a:r>
              <a:rPr lang="en-US" sz="2400">
                <a:latin typeface="Courier"/>
                <a:ea typeface="Courier"/>
                <a:cs typeface="Courier"/>
                <a:sym typeface="Courier"/>
              </a:rPr>
              <a:t>plan.sh </a:t>
            </a:r>
            <a:r>
              <a:rPr lang="en-US" sz="2400"/>
              <a:t>to add bind settings for the DB </a:t>
            </a:r>
            <a:r>
              <a:rPr lang="en-US"/>
              <a:t> </a:t>
            </a:r>
            <a:endParaRPr/>
          </a:p>
          <a:p>
            <a:pPr indent="0" lvl="0" marL="0" rtl="0" algn="l">
              <a:spcBef>
                <a:spcPts val="0"/>
              </a:spcBef>
              <a:spcAft>
                <a:spcPts val="0"/>
              </a:spcAft>
              <a:buNone/>
            </a:pPr>
            <a:r>
              <a:t/>
            </a:r>
            <a:endParaRPr/>
          </a:p>
        </p:txBody>
      </p:sp>
      <p:sp>
        <p:nvSpPr>
          <p:cNvPr id="1041" name="Google Shape;1041;p120"/>
          <p:cNvSpPr/>
          <p:nvPr/>
        </p:nvSpPr>
        <p:spPr>
          <a:xfrm>
            <a:off x="381000" y="11854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100">
                <a:solidFill>
                  <a:srgbClr val="FFFFFF"/>
                </a:solidFill>
                <a:latin typeface="Consolas"/>
                <a:ea typeface="Consolas"/>
                <a:cs typeface="Consolas"/>
                <a:sym typeface="Consolas"/>
              </a:rPr>
              <a:t> nano </a:t>
            </a:r>
            <a:r>
              <a:rPr lang="en-US" sz="1200">
                <a:solidFill>
                  <a:srgbClr val="FFFFFF"/>
                </a:solidFill>
                <a:latin typeface="Consolas"/>
                <a:ea typeface="Consolas"/>
                <a:cs typeface="Consolas"/>
                <a:sym typeface="Consolas"/>
              </a:rPr>
              <a:t>habitat/plan.sh</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spcBef>
                <a:spcPts val="500"/>
              </a:spcBef>
              <a:spcAft>
                <a:spcPts val="0"/>
              </a:spcAft>
              <a:buNone/>
            </a:pP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1042" name="Google Shape;1042;p120"/>
          <p:cNvSpPr/>
          <p:nvPr/>
        </p:nvSpPr>
        <p:spPr>
          <a:xfrm>
            <a:off x="380996" y="9601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20"/>
          <p:cNvSpPr/>
          <p:nvPr/>
        </p:nvSpPr>
        <p:spPr>
          <a:xfrm>
            <a:off x="434640" y="10936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20"/>
          <p:cNvSpPr txBox="1"/>
          <p:nvPr/>
        </p:nvSpPr>
        <p:spPr>
          <a:xfrm>
            <a:off x="2771150" y="2828325"/>
            <a:ext cx="2138700" cy="728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accent1"/>
              </a:solidFill>
            </a:endParaRPr>
          </a:p>
        </p:txBody>
      </p:sp>
      <p:sp>
        <p:nvSpPr>
          <p:cNvPr id="1045" name="Google Shape;1045;p120"/>
          <p:cNvSpPr txBox="1"/>
          <p:nvPr/>
        </p:nvSpPr>
        <p:spPr>
          <a:xfrm>
            <a:off x="3006800" y="2278138"/>
            <a:ext cx="2408100" cy="36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Raleway"/>
              <a:buAutoNum type="arabicPeriod"/>
            </a:pPr>
            <a:r>
              <a:rPr lang="en-US">
                <a:solidFill>
                  <a:srgbClr val="666666"/>
                </a:solidFill>
                <a:latin typeface="Raleway"/>
                <a:ea typeface="Raleway"/>
                <a:cs typeface="Raleway"/>
                <a:sym typeface="Raleway"/>
              </a:rPr>
              <a:t>Add m</a:t>
            </a:r>
            <a:r>
              <a:rPr lang="en-US">
                <a:solidFill>
                  <a:srgbClr val="666666"/>
                </a:solidFill>
                <a:latin typeface="Raleway"/>
                <a:ea typeface="Raleway"/>
                <a:cs typeface="Raleway"/>
                <a:sym typeface="Raleway"/>
              </a:rPr>
              <a:t>ongo-tools to dependencies</a:t>
            </a:r>
            <a:endParaRPr>
              <a:solidFill>
                <a:srgbClr val="666666"/>
              </a:solidFill>
              <a:latin typeface="Raleway"/>
              <a:ea typeface="Raleway"/>
              <a:cs typeface="Raleway"/>
              <a:sym typeface="Raleway"/>
            </a:endParaRPr>
          </a:p>
          <a:p>
            <a:pPr indent="0" lvl="0" marL="914400" rtl="0" algn="l">
              <a:spcBef>
                <a:spcPts val="0"/>
              </a:spcBef>
              <a:spcAft>
                <a:spcPts val="0"/>
              </a:spcAft>
              <a:buNone/>
            </a:pPr>
            <a:r>
              <a:t/>
            </a:r>
            <a:endParaRPr>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AutoNum type="arabicPeriod"/>
            </a:pPr>
            <a:r>
              <a:rPr lang="en-US">
                <a:solidFill>
                  <a:srgbClr val="666666"/>
                </a:solidFill>
                <a:latin typeface="Raleway"/>
                <a:ea typeface="Raleway"/>
                <a:cs typeface="Raleway"/>
                <a:sym typeface="Raleway"/>
              </a:rPr>
              <a:t>Uncomment lines to add DB binds and port exports</a:t>
            </a:r>
            <a:endParaRPr>
              <a:solidFill>
                <a:srgbClr val="666666"/>
              </a:solidFill>
              <a:latin typeface="Raleway"/>
              <a:ea typeface="Raleway"/>
              <a:cs typeface="Raleway"/>
              <a:sym typeface="Raleway"/>
            </a:endParaRPr>
          </a:p>
          <a:p>
            <a:pPr indent="0" lvl="0" marL="914400" rtl="0" algn="l">
              <a:spcBef>
                <a:spcPts val="0"/>
              </a:spcBef>
              <a:spcAft>
                <a:spcPts val="0"/>
              </a:spcAft>
              <a:buNone/>
            </a:pPr>
            <a:r>
              <a:t/>
            </a:r>
            <a:endParaRPr>
              <a:solidFill>
                <a:srgbClr val="666666"/>
              </a:solidFill>
              <a:latin typeface="Raleway"/>
              <a:ea typeface="Raleway"/>
              <a:cs typeface="Raleway"/>
              <a:sym typeface="Raleway"/>
            </a:endParaRPr>
          </a:p>
          <a:p>
            <a:pPr indent="-317500" lvl="0" marL="457200" rtl="0" algn="l">
              <a:spcBef>
                <a:spcPts val="0"/>
              </a:spcBef>
              <a:spcAft>
                <a:spcPts val="0"/>
              </a:spcAft>
              <a:buClr>
                <a:srgbClr val="666666"/>
              </a:buClr>
              <a:buSzPts val="1400"/>
              <a:buFont typeface="Raleway"/>
              <a:buAutoNum type="arabicPeriod"/>
            </a:pPr>
            <a:r>
              <a:rPr lang="en-US">
                <a:solidFill>
                  <a:srgbClr val="666666"/>
                </a:solidFill>
                <a:latin typeface="Raleway"/>
                <a:ea typeface="Raleway"/>
                <a:cs typeface="Raleway"/>
                <a:sym typeface="Raleway"/>
              </a:rPr>
              <a:t>Copy the park data in the do_install()</a:t>
            </a:r>
            <a:endParaRPr>
              <a:solidFill>
                <a:srgbClr val="666666"/>
              </a:solidFill>
              <a:latin typeface="Raleway"/>
              <a:ea typeface="Raleway"/>
              <a:cs typeface="Raleway"/>
              <a:sym typeface="Raleway"/>
            </a:endParaRPr>
          </a:p>
          <a:p>
            <a:pPr indent="0" lvl="0" marL="457200" rtl="0" algn="l">
              <a:spcBef>
                <a:spcPts val="0"/>
              </a:spcBef>
              <a:spcAft>
                <a:spcPts val="0"/>
              </a:spcAft>
              <a:buNone/>
            </a:pPr>
            <a:r>
              <a:t/>
            </a:r>
            <a:endParaRPr>
              <a:solidFill>
                <a:schemeClr val="accent1"/>
              </a:solidFill>
            </a:endParaRPr>
          </a:p>
          <a:p>
            <a:pPr indent="0" lvl="0" marL="457200" rtl="0" algn="l">
              <a:spcBef>
                <a:spcPts val="0"/>
              </a:spcBef>
              <a:spcAft>
                <a:spcPts val="0"/>
              </a:spcAft>
              <a:buNone/>
            </a:pPr>
            <a:r>
              <a:t/>
            </a:r>
            <a:endParaRPr>
              <a:solidFill>
                <a:schemeClr val="accent1"/>
              </a:solidFill>
            </a:endParaRPr>
          </a:p>
        </p:txBody>
      </p:sp>
      <p:sp>
        <p:nvSpPr>
          <p:cNvPr id="1046" name="Google Shape;1046;p120"/>
          <p:cNvSpPr txBox="1"/>
          <p:nvPr/>
        </p:nvSpPr>
        <p:spPr>
          <a:xfrm>
            <a:off x="302375" y="1881100"/>
            <a:ext cx="2551800" cy="115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aleway"/>
              <a:buChar char="●"/>
            </a:pPr>
            <a:r>
              <a:rPr lang="en-US">
                <a:solidFill>
                  <a:schemeClr val="accent1"/>
                </a:solidFill>
                <a:latin typeface="Raleway"/>
                <a:ea typeface="Raleway"/>
                <a:cs typeface="Raleway"/>
                <a:sym typeface="Raleway"/>
              </a:rPr>
              <a:t>Update</a:t>
            </a:r>
            <a:r>
              <a:rPr lang="en-US">
                <a:solidFill>
                  <a:schemeClr val="accent1"/>
                </a:solidFill>
                <a:latin typeface="Raleway"/>
                <a:ea typeface="Raleway"/>
                <a:cs typeface="Raleway"/>
                <a:sym typeface="Raleway"/>
              </a:rPr>
              <a:t> plan.sh  </a:t>
            </a:r>
            <a:endParaRPr>
              <a:solidFill>
                <a:srgbClr val="38761D"/>
              </a:solidFill>
            </a:endParaRPr>
          </a:p>
          <a:p>
            <a:pPr indent="0" lvl="0" marL="0" rtl="0" algn="l">
              <a:spcBef>
                <a:spcPts val="0"/>
              </a:spcBef>
              <a:spcAft>
                <a:spcPts val="0"/>
              </a:spcAft>
              <a:buNone/>
            </a:pPr>
            <a:r>
              <a:rPr lang="en-US" u="sng">
                <a:solidFill>
                  <a:srgbClr val="0366D6"/>
                </a:solidFill>
                <a:highlight>
                  <a:srgbClr val="FAFBFC"/>
                </a:highlight>
                <a:latin typeface="Consolas"/>
                <a:ea typeface="Consolas"/>
                <a:cs typeface="Consolas"/>
                <a:sym typeface="Consolas"/>
                <a:hlinkClick r:id="rId4"/>
              </a:rPr>
              <a:t> National Parks plan.sh v2 with bindings</a:t>
            </a:r>
            <a:endParaRPr>
              <a:solidFill>
                <a:srgbClr val="38761D"/>
              </a:solidFill>
              <a:latin typeface="Raleway"/>
              <a:ea typeface="Raleway"/>
              <a:cs typeface="Raleway"/>
              <a:sym typeface="Raleway"/>
            </a:endParaRPr>
          </a:p>
        </p:txBody>
      </p:sp>
      <p:cxnSp>
        <p:nvCxnSpPr>
          <p:cNvPr id="1047" name="Google Shape;1047;p120"/>
          <p:cNvCxnSpPr/>
          <p:nvPr/>
        </p:nvCxnSpPr>
        <p:spPr>
          <a:xfrm rot="10800000">
            <a:off x="7468050" y="2374550"/>
            <a:ext cx="683400" cy="0"/>
          </a:xfrm>
          <a:prstGeom prst="straightConnector1">
            <a:avLst/>
          </a:prstGeom>
          <a:noFill/>
          <a:ln cap="flat" cmpd="sng" w="19050">
            <a:solidFill>
              <a:srgbClr val="FF0000"/>
            </a:solidFill>
            <a:prstDash val="solid"/>
            <a:round/>
            <a:headEnd len="med" w="med" type="none"/>
            <a:tailEnd len="med" w="med" type="triangle"/>
          </a:ln>
        </p:spPr>
      </p:cxnSp>
      <p:cxnSp>
        <p:nvCxnSpPr>
          <p:cNvPr id="1048" name="Google Shape;1048;p120"/>
          <p:cNvCxnSpPr/>
          <p:nvPr/>
        </p:nvCxnSpPr>
        <p:spPr>
          <a:xfrm rot="10800000">
            <a:off x="6496775" y="2984350"/>
            <a:ext cx="683400" cy="0"/>
          </a:xfrm>
          <a:prstGeom prst="straightConnector1">
            <a:avLst/>
          </a:prstGeom>
          <a:noFill/>
          <a:ln cap="flat" cmpd="sng" w="19050">
            <a:solidFill>
              <a:srgbClr val="FF0000"/>
            </a:solidFill>
            <a:prstDash val="solid"/>
            <a:round/>
            <a:headEnd len="med" w="med" type="none"/>
            <a:tailEnd len="med" w="med" type="triangle"/>
          </a:ln>
        </p:spPr>
      </p:cxnSp>
      <p:cxnSp>
        <p:nvCxnSpPr>
          <p:cNvPr id="1049" name="Google Shape;1049;p120"/>
          <p:cNvCxnSpPr/>
          <p:nvPr/>
        </p:nvCxnSpPr>
        <p:spPr>
          <a:xfrm flipH="1" rot="10800000">
            <a:off x="4778450" y="4784125"/>
            <a:ext cx="809100" cy="15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2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Edit</a:t>
            </a:r>
            <a:r>
              <a:rPr lang="en-US"/>
              <a:t> </a:t>
            </a:r>
            <a:r>
              <a:rPr lang="en-US" u="sng"/>
              <a:t>init</a:t>
            </a:r>
            <a:r>
              <a:rPr lang="en-US"/>
              <a:t> hooks to work with data binding</a:t>
            </a:r>
            <a:endParaRPr/>
          </a:p>
        </p:txBody>
      </p:sp>
      <p:sp>
        <p:nvSpPr>
          <p:cNvPr id="1055" name="Google Shape;1055;p121"/>
          <p:cNvSpPr txBox="1"/>
          <p:nvPr/>
        </p:nvSpPr>
        <p:spPr>
          <a:xfrm>
            <a:off x="4057750" y="2829825"/>
            <a:ext cx="46005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18B21"/>
              </a:solidFill>
              <a:latin typeface="Consolas"/>
              <a:ea typeface="Consolas"/>
              <a:cs typeface="Consolas"/>
              <a:sym typeface="Consolas"/>
            </a:endParaRPr>
          </a:p>
        </p:txBody>
      </p:sp>
      <p:sp>
        <p:nvSpPr>
          <p:cNvPr id="1056" name="Google Shape;1056;p121"/>
          <p:cNvSpPr txBox="1"/>
          <p:nvPr/>
        </p:nvSpPr>
        <p:spPr>
          <a:xfrm>
            <a:off x="381000" y="1429050"/>
            <a:ext cx="8763000" cy="415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500"/>
              </a:spcBef>
              <a:spcAft>
                <a:spcPts val="500"/>
              </a:spcAft>
              <a:buNone/>
            </a:pPr>
            <a:r>
              <a:rPr lang="en-US">
                <a:solidFill>
                  <a:srgbClr val="FF9900"/>
                </a:solidFill>
                <a:latin typeface="Raleway"/>
                <a:ea typeface="Raleway"/>
                <a:cs typeface="Raleway"/>
                <a:sym typeface="Raleway"/>
              </a:rPr>
              <a:t>Add content to your hooks file:  </a:t>
            </a:r>
            <a:r>
              <a:rPr lang="en-US" u="sng">
                <a:solidFill>
                  <a:srgbClr val="0366D6"/>
                </a:solidFill>
                <a:highlight>
                  <a:srgbClr val="FAFBFC"/>
                </a:highlight>
                <a:latin typeface="Consolas"/>
                <a:ea typeface="Consolas"/>
                <a:cs typeface="Consolas"/>
                <a:sym typeface="Consolas"/>
                <a:hlinkClick r:id="rId3"/>
              </a:rPr>
              <a:t>init hook v2 with bindings</a:t>
            </a:r>
            <a:r>
              <a:rPr lang="en-US">
                <a:solidFill>
                  <a:srgbClr val="FF9900"/>
                </a:solidFill>
                <a:latin typeface="Raleway"/>
                <a:ea typeface="Raleway"/>
                <a:cs typeface="Raleway"/>
                <a:sym typeface="Raleway"/>
              </a:rPr>
              <a:t> </a:t>
            </a:r>
            <a:r>
              <a:rPr lang="en-US">
                <a:solidFill>
                  <a:schemeClr val="accent1"/>
                </a:solidFill>
                <a:latin typeface="Raleway"/>
                <a:ea typeface="Raleway"/>
                <a:cs typeface="Raleway"/>
                <a:sym typeface="Raleway"/>
              </a:rPr>
              <a:t>                  </a:t>
            </a:r>
            <a:endParaRPr i="1">
              <a:solidFill>
                <a:srgbClr val="45818E"/>
              </a:solidFill>
              <a:latin typeface="Raleway"/>
              <a:ea typeface="Raleway"/>
              <a:cs typeface="Raleway"/>
              <a:sym typeface="Raleway"/>
            </a:endParaRPr>
          </a:p>
        </p:txBody>
      </p:sp>
      <p:pic>
        <p:nvPicPr>
          <p:cNvPr id="1057" name="Google Shape;1057;p121"/>
          <p:cNvPicPr preferRelativeResize="0"/>
          <p:nvPr/>
        </p:nvPicPr>
        <p:blipFill>
          <a:blip r:embed="rId4">
            <a:alphaModFix/>
          </a:blip>
          <a:stretch>
            <a:fillRect/>
          </a:stretch>
        </p:blipFill>
        <p:spPr>
          <a:xfrm>
            <a:off x="2572374" y="2165850"/>
            <a:ext cx="5592776" cy="2558700"/>
          </a:xfrm>
          <a:prstGeom prst="rect">
            <a:avLst/>
          </a:prstGeom>
          <a:noFill/>
          <a:ln>
            <a:noFill/>
          </a:ln>
        </p:spPr>
      </p:pic>
      <p:sp>
        <p:nvSpPr>
          <p:cNvPr id="1058" name="Google Shape;1058;p121"/>
          <p:cNvSpPr txBox="1"/>
          <p:nvPr/>
        </p:nvSpPr>
        <p:spPr>
          <a:xfrm>
            <a:off x="528625" y="3820675"/>
            <a:ext cx="19380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aleway"/>
                <a:ea typeface="Raleway"/>
                <a:cs typeface="Raleway"/>
                <a:sym typeface="Raleway"/>
              </a:rPr>
              <a:t>Append last 3 lines to your file to define the binding</a:t>
            </a:r>
            <a:endParaRPr>
              <a:solidFill>
                <a:srgbClr val="666666"/>
              </a:solidFill>
              <a:latin typeface="Raleway"/>
              <a:ea typeface="Raleway"/>
              <a:cs typeface="Raleway"/>
              <a:sym typeface="Raleway"/>
            </a:endParaRPr>
          </a:p>
        </p:txBody>
      </p:sp>
      <p:cxnSp>
        <p:nvCxnSpPr>
          <p:cNvPr id="1059" name="Google Shape;1059;p121"/>
          <p:cNvCxnSpPr/>
          <p:nvPr/>
        </p:nvCxnSpPr>
        <p:spPr>
          <a:xfrm flipH="1" rot="10800000">
            <a:off x="1738425" y="4459000"/>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2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Edit </a:t>
            </a:r>
            <a:r>
              <a:rPr lang="en-US" u="sng"/>
              <a:t>run</a:t>
            </a:r>
            <a:r>
              <a:rPr lang="en-US"/>
              <a:t> hooks to work with data binding</a:t>
            </a:r>
            <a:endParaRPr/>
          </a:p>
        </p:txBody>
      </p:sp>
      <p:sp>
        <p:nvSpPr>
          <p:cNvPr id="1065" name="Google Shape;1065;p122"/>
          <p:cNvSpPr txBox="1"/>
          <p:nvPr/>
        </p:nvSpPr>
        <p:spPr>
          <a:xfrm>
            <a:off x="417875" y="1388238"/>
            <a:ext cx="7679700" cy="395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500"/>
              </a:spcBef>
              <a:spcAft>
                <a:spcPts val="500"/>
              </a:spcAft>
              <a:buNone/>
            </a:pPr>
            <a:r>
              <a:rPr lang="en-US">
                <a:solidFill>
                  <a:schemeClr val="accent1"/>
                </a:solidFill>
                <a:latin typeface="Raleway"/>
                <a:ea typeface="Raleway"/>
                <a:cs typeface="Raleway"/>
                <a:sym typeface="Raleway"/>
              </a:rPr>
              <a:t>Add content:  </a:t>
            </a:r>
            <a:r>
              <a:rPr lang="en-US" u="sng">
                <a:solidFill>
                  <a:srgbClr val="0366D6"/>
                </a:solidFill>
                <a:highlight>
                  <a:srgbClr val="FAFBFC"/>
                </a:highlight>
                <a:latin typeface="Consolas"/>
                <a:ea typeface="Consolas"/>
                <a:cs typeface="Consolas"/>
                <a:sym typeface="Consolas"/>
                <a:hlinkClick r:id="rId3"/>
              </a:rPr>
              <a:t>run hook v2 with bindings</a:t>
            </a:r>
            <a:r>
              <a:rPr lang="en-US">
                <a:solidFill>
                  <a:schemeClr val="accent1"/>
                </a:solidFill>
                <a:latin typeface="Raleway"/>
                <a:ea typeface="Raleway"/>
                <a:cs typeface="Raleway"/>
                <a:sym typeface="Raleway"/>
              </a:rPr>
              <a:t> </a:t>
            </a:r>
            <a:r>
              <a:rPr lang="en-US" sz="1800">
                <a:solidFill>
                  <a:schemeClr val="accent1"/>
                </a:solidFill>
                <a:latin typeface="Raleway"/>
                <a:ea typeface="Raleway"/>
                <a:cs typeface="Raleway"/>
                <a:sym typeface="Raleway"/>
              </a:rPr>
              <a:t>                  </a:t>
            </a:r>
            <a:endParaRPr i="1" sz="1800">
              <a:solidFill>
                <a:srgbClr val="45818E"/>
              </a:solidFill>
              <a:latin typeface="Raleway"/>
              <a:ea typeface="Raleway"/>
              <a:cs typeface="Raleway"/>
              <a:sym typeface="Raleway"/>
            </a:endParaRPr>
          </a:p>
        </p:txBody>
      </p:sp>
      <p:pic>
        <p:nvPicPr>
          <p:cNvPr id="1066" name="Google Shape;1066;p122"/>
          <p:cNvPicPr preferRelativeResize="0"/>
          <p:nvPr/>
        </p:nvPicPr>
        <p:blipFill>
          <a:blip r:embed="rId4">
            <a:alphaModFix/>
          </a:blip>
          <a:stretch>
            <a:fillRect/>
          </a:stretch>
        </p:blipFill>
        <p:spPr>
          <a:xfrm>
            <a:off x="3523400" y="2704800"/>
            <a:ext cx="4438950" cy="1704075"/>
          </a:xfrm>
          <a:prstGeom prst="rect">
            <a:avLst/>
          </a:prstGeom>
          <a:noFill/>
          <a:ln cap="flat" cmpd="sng" w="9525">
            <a:solidFill>
              <a:srgbClr val="FF9900"/>
            </a:solidFill>
            <a:prstDash val="solid"/>
            <a:round/>
            <a:headEnd len="sm" w="sm" type="none"/>
            <a:tailEnd len="sm" w="sm" type="none"/>
          </a:ln>
        </p:spPr>
      </p:pic>
      <p:sp>
        <p:nvSpPr>
          <p:cNvPr id="1067" name="Google Shape;1067;p122"/>
          <p:cNvSpPr txBox="1"/>
          <p:nvPr/>
        </p:nvSpPr>
        <p:spPr>
          <a:xfrm>
            <a:off x="616700" y="2904500"/>
            <a:ext cx="28014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aleway"/>
                <a:ea typeface="Raleway"/>
                <a:cs typeface="Raleway"/>
                <a:sym typeface="Raleway"/>
              </a:rPr>
              <a:t>Add the {#if bind.database}</a:t>
            </a:r>
            <a:endParaRPr>
              <a:solidFill>
                <a:srgbClr val="666666"/>
              </a:solidFill>
              <a:latin typeface="Raleway"/>
              <a:ea typeface="Raleway"/>
              <a:cs typeface="Raleway"/>
              <a:sym typeface="Raleway"/>
            </a:endParaRPr>
          </a:p>
          <a:p>
            <a:pPr indent="0" lvl="0" marL="0" rtl="0" algn="l">
              <a:spcBef>
                <a:spcPts val="0"/>
              </a:spcBef>
              <a:spcAft>
                <a:spcPts val="0"/>
              </a:spcAft>
              <a:buNone/>
            </a:pPr>
            <a:r>
              <a:rPr lang="en-US">
                <a:solidFill>
                  <a:srgbClr val="666666"/>
                </a:solidFill>
                <a:latin typeface="Raleway"/>
                <a:ea typeface="Raleway"/>
                <a:cs typeface="Raleway"/>
                <a:sym typeface="Raleway"/>
              </a:rPr>
              <a:t>section</a:t>
            </a:r>
            <a:endParaRPr>
              <a:solidFill>
                <a:srgbClr val="666666"/>
              </a:solidFill>
              <a:latin typeface="Raleway"/>
              <a:ea typeface="Raleway"/>
              <a:cs typeface="Raleway"/>
              <a:sym typeface="Raleway"/>
            </a:endParaRPr>
          </a:p>
        </p:txBody>
      </p:sp>
      <p:cxnSp>
        <p:nvCxnSpPr>
          <p:cNvPr id="1068" name="Google Shape;1068;p122"/>
          <p:cNvCxnSpPr/>
          <p:nvPr/>
        </p:nvCxnSpPr>
        <p:spPr>
          <a:xfrm flipH="1" rot="10800000">
            <a:off x="2493500" y="3278550"/>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2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Update </a:t>
            </a:r>
            <a:r>
              <a:rPr lang="en-US" sz="2400">
                <a:latin typeface="Courier New"/>
                <a:ea typeface="Courier New"/>
                <a:cs typeface="Courier New"/>
                <a:sym typeface="Courier New"/>
              </a:rPr>
              <a:t>default.toml</a:t>
            </a:r>
            <a:r>
              <a:rPr lang="en-US" sz="2400"/>
              <a:t> with a default DB name</a:t>
            </a:r>
            <a:endParaRPr sz="2400"/>
          </a:p>
        </p:txBody>
      </p:sp>
      <p:sp>
        <p:nvSpPr>
          <p:cNvPr id="1074" name="Google Shape;1074;p123"/>
          <p:cNvSpPr txBox="1"/>
          <p:nvPr>
            <p:ph idx="1" type="body"/>
          </p:nvPr>
        </p:nvSpPr>
        <p:spPr>
          <a:xfrm>
            <a:off x="381000" y="1035926"/>
            <a:ext cx="8382000" cy="4818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sz="1400"/>
              <a:t>Update Content</a:t>
            </a:r>
            <a:r>
              <a:rPr lang="en-US" sz="1400"/>
              <a:t>: </a:t>
            </a:r>
            <a:r>
              <a:rPr lang="en-US" sz="1400" u="sng">
                <a:solidFill>
                  <a:srgbClr val="0366D6"/>
                </a:solidFill>
                <a:highlight>
                  <a:srgbClr val="FAFBFC"/>
                </a:highlight>
                <a:latin typeface="Consolas"/>
                <a:ea typeface="Consolas"/>
                <a:cs typeface="Consolas"/>
                <a:sym typeface="Consolas"/>
                <a:hlinkClick r:id="rId3"/>
              </a:rPr>
              <a:t>default.toml</a:t>
            </a:r>
            <a:endParaRPr sz="1400"/>
          </a:p>
          <a:p>
            <a:pPr indent="0" lvl="0" marL="0" rtl="0" algn="l">
              <a:spcBef>
                <a:spcPts val="500"/>
              </a:spcBef>
              <a:spcAft>
                <a:spcPts val="0"/>
              </a:spcAft>
              <a:buNone/>
            </a:pPr>
            <a:r>
              <a:t/>
            </a:r>
            <a:endParaRPr sz="1200">
              <a:latin typeface="Consolas"/>
              <a:ea typeface="Consolas"/>
              <a:cs typeface="Consolas"/>
              <a:sym typeface="Consolas"/>
            </a:endParaRPr>
          </a:p>
          <a:p>
            <a:pPr indent="0" lvl="0" marL="0" rtl="0" algn="l">
              <a:spcBef>
                <a:spcPts val="500"/>
              </a:spcBef>
              <a:spcAft>
                <a:spcPts val="500"/>
              </a:spcAft>
              <a:buNone/>
            </a:pPr>
            <a:r>
              <a:t/>
            </a:r>
            <a:endParaRPr sz="1200">
              <a:latin typeface="Consolas"/>
              <a:ea typeface="Consolas"/>
              <a:cs typeface="Consolas"/>
              <a:sym typeface="Consolas"/>
            </a:endParaRPr>
          </a:p>
        </p:txBody>
      </p:sp>
      <p:sp>
        <p:nvSpPr>
          <p:cNvPr id="1075" name="Google Shape;1075;p123"/>
          <p:cNvSpPr txBox="1"/>
          <p:nvPr/>
        </p:nvSpPr>
        <p:spPr>
          <a:xfrm>
            <a:off x="674650" y="2359000"/>
            <a:ext cx="2949000" cy="715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500"/>
              </a:spcAft>
              <a:buNone/>
            </a:pPr>
            <a:r>
              <a:rPr lang="en-US">
                <a:solidFill>
                  <a:srgbClr val="666666"/>
                </a:solidFill>
                <a:latin typeface="Raleway"/>
                <a:ea typeface="Raleway"/>
                <a:cs typeface="Raleway"/>
                <a:sym typeface="Raleway"/>
              </a:rPr>
              <a:t>Add mongodb_database to the top of the file</a:t>
            </a:r>
            <a:br>
              <a:rPr b="1" lang="en-US">
                <a:solidFill>
                  <a:srgbClr val="666666"/>
                </a:solidFill>
                <a:latin typeface="Raleway"/>
                <a:ea typeface="Raleway"/>
                <a:cs typeface="Raleway"/>
                <a:sym typeface="Raleway"/>
              </a:rPr>
            </a:br>
            <a:endParaRPr b="1">
              <a:solidFill>
                <a:srgbClr val="666666"/>
              </a:solidFill>
              <a:latin typeface="Raleway"/>
              <a:ea typeface="Raleway"/>
              <a:cs typeface="Raleway"/>
              <a:sym typeface="Raleway"/>
            </a:endParaRPr>
          </a:p>
        </p:txBody>
      </p:sp>
      <p:pic>
        <p:nvPicPr>
          <p:cNvPr id="1076" name="Google Shape;1076;p123"/>
          <p:cNvPicPr preferRelativeResize="0"/>
          <p:nvPr/>
        </p:nvPicPr>
        <p:blipFill rotWithShape="1">
          <a:blip r:embed="rId4">
            <a:alphaModFix/>
          </a:blip>
          <a:srcRect b="6449" l="0" r="0" t="-6450"/>
          <a:stretch/>
        </p:blipFill>
        <p:spPr>
          <a:xfrm>
            <a:off x="4404350" y="2222176"/>
            <a:ext cx="3457575" cy="1181100"/>
          </a:xfrm>
          <a:prstGeom prst="rect">
            <a:avLst/>
          </a:prstGeom>
          <a:noFill/>
          <a:ln cap="flat" cmpd="sng" w="9525">
            <a:solidFill>
              <a:srgbClr val="FF9900"/>
            </a:solidFill>
            <a:prstDash val="solid"/>
            <a:round/>
            <a:headEnd len="sm" w="sm" type="none"/>
            <a:tailEnd len="sm" w="sm" type="none"/>
          </a:ln>
        </p:spPr>
      </p:pic>
      <p:cxnSp>
        <p:nvCxnSpPr>
          <p:cNvPr id="1077" name="Google Shape;1077;p123"/>
          <p:cNvCxnSpPr/>
          <p:nvPr/>
        </p:nvCxnSpPr>
        <p:spPr>
          <a:xfrm flipH="1" rot="10800000">
            <a:off x="3339175" y="2321275"/>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2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 and add </a:t>
            </a:r>
            <a:r>
              <a:rPr lang="en-US" sz="2400"/>
              <a:t> </a:t>
            </a:r>
            <a:r>
              <a:rPr lang="en-US" sz="2400">
                <a:latin typeface="Courier New"/>
                <a:ea typeface="Courier New"/>
                <a:cs typeface="Courier New"/>
                <a:sym typeface="Courier New"/>
              </a:rPr>
              <a:t>mongo.toml </a:t>
            </a:r>
            <a:r>
              <a:rPr lang="en-US" sz="2400"/>
              <a:t>to habitat folder </a:t>
            </a:r>
            <a:endParaRPr sz="2400"/>
          </a:p>
        </p:txBody>
      </p:sp>
      <p:sp>
        <p:nvSpPr>
          <p:cNvPr id="1083" name="Google Shape;1083;p124"/>
          <p:cNvSpPr txBox="1"/>
          <p:nvPr>
            <p:ph idx="1" type="body"/>
          </p:nvPr>
        </p:nvSpPr>
        <p:spPr>
          <a:xfrm>
            <a:off x="381000" y="846900"/>
            <a:ext cx="8382000" cy="7389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              </a:t>
            </a:r>
            <a:endParaRPr/>
          </a:p>
          <a:p>
            <a:pPr indent="0" lvl="0" marL="0" rtl="0" algn="l">
              <a:spcBef>
                <a:spcPts val="500"/>
              </a:spcBef>
              <a:spcAft>
                <a:spcPts val="0"/>
              </a:spcAft>
              <a:buNone/>
            </a:pPr>
            <a:r>
              <a:t/>
            </a:r>
            <a:endParaRPr sz="1200">
              <a:latin typeface="Consolas"/>
              <a:ea typeface="Consolas"/>
              <a:cs typeface="Consolas"/>
              <a:sym typeface="Consolas"/>
            </a:endParaRPr>
          </a:p>
          <a:p>
            <a:pPr indent="0" lvl="0" marL="0" rtl="0" algn="l">
              <a:spcBef>
                <a:spcPts val="500"/>
              </a:spcBef>
              <a:spcAft>
                <a:spcPts val="500"/>
              </a:spcAft>
              <a:buNone/>
            </a:pPr>
            <a:r>
              <a:t/>
            </a:r>
            <a:endParaRPr sz="1200">
              <a:latin typeface="Consolas"/>
              <a:ea typeface="Consolas"/>
              <a:cs typeface="Consolas"/>
              <a:sym typeface="Consolas"/>
            </a:endParaRPr>
          </a:p>
        </p:txBody>
      </p:sp>
      <p:sp>
        <p:nvSpPr>
          <p:cNvPr id="1084" name="Google Shape;1084;p124"/>
          <p:cNvSpPr/>
          <p:nvPr/>
        </p:nvSpPr>
        <p:spPr>
          <a:xfrm>
            <a:off x="381000" y="14902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FEFEFE"/>
                </a:solidFill>
                <a:latin typeface="Consolas"/>
                <a:ea typeface="Consolas"/>
                <a:cs typeface="Consolas"/>
                <a:sym typeface="Consolas"/>
              </a:rPr>
              <a:t>$</a:t>
            </a:r>
            <a:r>
              <a:rPr lang="en-US" sz="1100">
                <a:solidFill>
                  <a:srgbClr val="FFFF00"/>
                </a:solidFill>
                <a:latin typeface="Consolas"/>
                <a:ea typeface="Consolas"/>
                <a:cs typeface="Consolas"/>
                <a:sym typeface="Consolas"/>
              </a:rPr>
              <a:t> </a:t>
            </a:r>
            <a:r>
              <a:rPr lang="en-US" sz="1200">
                <a:solidFill>
                  <a:srgbClr val="FFFFFF"/>
                </a:solidFill>
                <a:latin typeface="Consolas"/>
                <a:ea typeface="Consolas"/>
                <a:cs typeface="Consolas"/>
                <a:sym typeface="Consolas"/>
              </a:rPr>
              <a:t>nano habitat/mongo.toml   </a:t>
            </a:r>
            <a:endParaRPr sz="1200">
              <a:solidFill>
                <a:srgbClr val="FFFFFF"/>
              </a:solidFill>
              <a:latin typeface="Consolas"/>
              <a:ea typeface="Consolas"/>
              <a:cs typeface="Consolas"/>
              <a:sym typeface="Consolas"/>
            </a:endParaRPr>
          </a:p>
          <a:p>
            <a:pPr indent="0" lvl="0" marL="0" rtl="0" algn="l">
              <a:spcBef>
                <a:spcPts val="500"/>
              </a:spcBef>
              <a:spcAft>
                <a:spcPts val="0"/>
              </a:spcAft>
              <a:buNone/>
            </a:pP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1085" name="Google Shape;1085;p124"/>
          <p:cNvSpPr/>
          <p:nvPr/>
        </p:nvSpPr>
        <p:spPr>
          <a:xfrm>
            <a:off x="380996" y="12649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6" name="Google Shape;1086;p124"/>
          <p:cNvPicPr preferRelativeResize="0"/>
          <p:nvPr/>
        </p:nvPicPr>
        <p:blipFill>
          <a:blip r:embed="rId3">
            <a:alphaModFix/>
          </a:blip>
          <a:stretch>
            <a:fillRect/>
          </a:stretch>
        </p:blipFill>
        <p:spPr>
          <a:xfrm>
            <a:off x="4017450" y="2637550"/>
            <a:ext cx="2984575" cy="1140000"/>
          </a:xfrm>
          <a:prstGeom prst="rect">
            <a:avLst/>
          </a:prstGeom>
          <a:noFill/>
          <a:ln cap="flat" cmpd="sng" w="9525">
            <a:solidFill>
              <a:srgbClr val="FF9900"/>
            </a:solidFill>
            <a:prstDash val="solid"/>
            <a:round/>
            <a:headEnd len="sm" w="sm" type="none"/>
            <a:tailEnd len="sm" w="sm" type="none"/>
          </a:ln>
        </p:spPr>
      </p:pic>
      <p:sp>
        <p:nvSpPr>
          <p:cNvPr id="1087" name="Google Shape;1087;p124"/>
          <p:cNvSpPr txBox="1"/>
          <p:nvPr/>
        </p:nvSpPr>
        <p:spPr>
          <a:xfrm>
            <a:off x="1016800" y="2980800"/>
            <a:ext cx="3382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aleway"/>
                <a:ea typeface="Raleway"/>
                <a:cs typeface="Raleway"/>
                <a:sym typeface="Raleway"/>
              </a:rPr>
              <a:t>Content :</a:t>
            </a:r>
            <a:r>
              <a:rPr lang="en-US">
                <a:solidFill>
                  <a:srgbClr val="666666"/>
                </a:solidFill>
                <a:highlight>
                  <a:srgbClr val="FAFBFC"/>
                </a:highlight>
                <a:latin typeface="Consolas"/>
                <a:ea typeface="Consolas"/>
                <a:cs typeface="Consolas"/>
                <a:sym typeface="Consolas"/>
              </a:rPr>
              <a:t> </a:t>
            </a:r>
            <a:r>
              <a:rPr lang="en-US" u="sng">
                <a:solidFill>
                  <a:srgbClr val="0366D6"/>
                </a:solidFill>
                <a:highlight>
                  <a:srgbClr val="FAFBFC"/>
                </a:highlight>
                <a:latin typeface="Consolas"/>
                <a:ea typeface="Consolas"/>
                <a:cs typeface="Consolas"/>
                <a:sym typeface="Consolas"/>
                <a:hlinkClick r:id="rId4"/>
              </a:rPr>
              <a:t>mongo.toml</a:t>
            </a:r>
            <a:endParaRPr>
              <a:solidFill>
                <a:srgbClr val="666666"/>
              </a:solidFill>
              <a:latin typeface="Raleway"/>
              <a:ea typeface="Raleway"/>
              <a:cs typeface="Raleway"/>
              <a:sym typeface="Raleway"/>
            </a:endParaRPr>
          </a:p>
        </p:txBody>
      </p:sp>
      <p:cxnSp>
        <p:nvCxnSpPr>
          <p:cNvPr id="1088" name="Google Shape;1088;p124"/>
          <p:cNvCxnSpPr/>
          <p:nvPr/>
        </p:nvCxnSpPr>
        <p:spPr>
          <a:xfrm flipH="1" rot="10800000">
            <a:off x="2722525" y="3454725"/>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62"/>
          <p:cNvSpPr/>
          <p:nvPr/>
        </p:nvSpPr>
        <p:spPr>
          <a:xfrm>
            <a:off x="4935875" y="844125"/>
            <a:ext cx="3924000" cy="1024500"/>
          </a:xfrm>
          <a:prstGeom prst="rect">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85" name="Google Shape;285;p62"/>
          <p:cNvSpPr txBox="1"/>
          <p:nvPr>
            <p:ph type="title"/>
          </p:nvPr>
        </p:nvSpPr>
        <p:spPr>
          <a:xfrm>
            <a:off x="381003" y="342902"/>
            <a:ext cx="8382000" cy="5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Survey Insights</a:t>
            </a:r>
            <a:endParaRPr/>
          </a:p>
        </p:txBody>
      </p:sp>
      <p:cxnSp>
        <p:nvCxnSpPr>
          <p:cNvPr id="286" name="Google Shape;286;p62"/>
          <p:cNvCxnSpPr/>
          <p:nvPr/>
        </p:nvCxnSpPr>
        <p:spPr>
          <a:xfrm>
            <a:off x="479769" y="1868641"/>
            <a:ext cx="795300" cy="6600"/>
          </a:xfrm>
          <a:prstGeom prst="straightConnector1">
            <a:avLst/>
          </a:prstGeom>
          <a:noFill/>
          <a:ln cap="flat" cmpd="sng" w="9525">
            <a:solidFill>
              <a:schemeClr val="dk2"/>
            </a:solidFill>
            <a:prstDash val="solid"/>
            <a:round/>
            <a:headEnd len="med" w="med" type="none"/>
            <a:tailEnd len="med" w="med" type="none"/>
          </a:ln>
        </p:spPr>
      </p:cxnSp>
      <p:grpSp>
        <p:nvGrpSpPr>
          <p:cNvPr id="287" name="Google Shape;287;p62"/>
          <p:cNvGrpSpPr/>
          <p:nvPr/>
        </p:nvGrpSpPr>
        <p:grpSpPr>
          <a:xfrm>
            <a:off x="480076" y="963426"/>
            <a:ext cx="3923894" cy="937650"/>
            <a:chOff x="480076" y="963426"/>
            <a:chExt cx="3923894" cy="937650"/>
          </a:xfrm>
        </p:grpSpPr>
        <p:pic>
          <p:nvPicPr>
            <p:cNvPr id="288" name="Google Shape;288;p62" title="Chart"/>
            <p:cNvPicPr preferRelativeResize="0"/>
            <p:nvPr/>
          </p:nvPicPr>
          <p:blipFill>
            <a:blip r:embed="rId3">
              <a:alphaModFix/>
            </a:blip>
            <a:stretch>
              <a:fillRect/>
            </a:stretch>
          </p:blipFill>
          <p:spPr>
            <a:xfrm>
              <a:off x="2888045" y="963426"/>
              <a:ext cx="1515925" cy="937650"/>
            </a:xfrm>
            <a:prstGeom prst="rect">
              <a:avLst/>
            </a:prstGeom>
            <a:noFill/>
            <a:ln>
              <a:noFill/>
            </a:ln>
          </p:spPr>
        </p:pic>
        <p:sp>
          <p:nvSpPr>
            <p:cNvPr id="289" name="Google Shape;289;p62"/>
            <p:cNvSpPr/>
            <p:nvPr/>
          </p:nvSpPr>
          <p:spPr>
            <a:xfrm>
              <a:off x="480076" y="1112048"/>
              <a:ext cx="178800" cy="756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2"/>
            <p:cNvSpPr/>
            <p:nvPr/>
          </p:nvSpPr>
          <p:spPr>
            <a:xfrm>
              <a:off x="718537" y="1419296"/>
              <a:ext cx="123900" cy="44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2"/>
            <p:cNvSpPr/>
            <p:nvPr/>
          </p:nvSpPr>
          <p:spPr>
            <a:xfrm>
              <a:off x="902084" y="1451395"/>
              <a:ext cx="123900" cy="4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2"/>
            <p:cNvSpPr/>
            <p:nvPr/>
          </p:nvSpPr>
          <p:spPr>
            <a:xfrm>
              <a:off x="1085632" y="1488083"/>
              <a:ext cx="123900" cy="38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62" title="Points scored"/>
            <p:cNvPicPr preferRelativeResize="0"/>
            <p:nvPr/>
          </p:nvPicPr>
          <p:blipFill>
            <a:blip r:embed="rId4">
              <a:alphaModFix/>
            </a:blip>
            <a:stretch>
              <a:fillRect/>
            </a:stretch>
          </p:blipFill>
          <p:spPr>
            <a:xfrm>
              <a:off x="1447115" y="964211"/>
              <a:ext cx="1515927" cy="936083"/>
            </a:xfrm>
            <a:prstGeom prst="rect">
              <a:avLst/>
            </a:prstGeom>
            <a:noFill/>
            <a:ln>
              <a:noFill/>
            </a:ln>
          </p:spPr>
        </p:pic>
      </p:grpSp>
      <p:sp>
        <p:nvSpPr>
          <p:cNvPr id="294" name="Google Shape;294;p62"/>
          <p:cNvSpPr txBox="1"/>
          <p:nvPr/>
        </p:nvSpPr>
        <p:spPr>
          <a:xfrm>
            <a:off x="617175" y="1105700"/>
            <a:ext cx="3324900" cy="6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434343"/>
                </a:solidFill>
                <a:latin typeface="Raleway"/>
                <a:ea typeface="Raleway"/>
                <a:cs typeface="Raleway"/>
                <a:sym typeface="Raleway"/>
              </a:rPr>
              <a:t>Speed is success for applications - but achieving speed is a big challenge.</a:t>
            </a:r>
            <a:endParaRPr sz="1300">
              <a:solidFill>
                <a:srgbClr val="434343"/>
              </a:solidFill>
              <a:latin typeface="Raleway"/>
              <a:ea typeface="Raleway"/>
              <a:cs typeface="Raleway"/>
              <a:sym typeface="Raleway"/>
            </a:endParaRPr>
          </a:p>
        </p:txBody>
      </p:sp>
      <p:pic>
        <p:nvPicPr>
          <p:cNvPr id="295" name="Google Shape;295;p62" title="Points scored"/>
          <p:cNvPicPr preferRelativeResize="0"/>
          <p:nvPr/>
        </p:nvPicPr>
        <p:blipFill>
          <a:blip r:embed="rId5">
            <a:alphaModFix/>
          </a:blip>
          <a:stretch>
            <a:fillRect/>
          </a:stretch>
        </p:blipFill>
        <p:spPr>
          <a:xfrm>
            <a:off x="1125676" y="2606175"/>
            <a:ext cx="3000135" cy="1855074"/>
          </a:xfrm>
          <a:prstGeom prst="rect">
            <a:avLst/>
          </a:prstGeom>
          <a:noFill/>
          <a:ln>
            <a:noFill/>
          </a:ln>
        </p:spPr>
      </p:pic>
      <p:sp>
        <p:nvSpPr>
          <p:cNvPr id="296" name="Google Shape;296;p62"/>
          <p:cNvSpPr txBox="1"/>
          <p:nvPr/>
        </p:nvSpPr>
        <p:spPr>
          <a:xfrm>
            <a:off x="1125725" y="2198650"/>
            <a:ext cx="30000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In 2 years, what percent of your apps will be deployed on container platforms?</a:t>
            </a:r>
            <a:endParaRPr sz="1100">
              <a:solidFill>
                <a:srgbClr val="072B41"/>
              </a:solidFill>
              <a:latin typeface="Raleway"/>
              <a:ea typeface="Raleway"/>
              <a:cs typeface="Raleway"/>
              <a:sym typeface="Raleway"/>
            </a:endParaRPr>
          </a:p>
        </p:txBody>
      </p:sp>
      <p:sp>
        <p:nvSpPr>
          <p:cNvPr id="297" name="Google Shape;297;p62"/>
          <p:cNvSpPr txBox="1"/>
          <p:nvPr/>
        </p:nvSpPr>
        <p:spPr>
          <a:xfrm>
            <a:off x="1937088" y="4349225"/>
            <a:ext cx="13773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38761D"/>
                </a:solidFill>
                <a:latin typeface="Raleway"/>
                <a:ea typeface="Raleway"/>
                <a:cs typeface="Raleway"/>
                <a:sym typeface="Raleway"/>
              </a:rPr>
              <a:t>1/4 or More</a:t>
            </a:r>
            <a:endParaRPr b="1">
              <a:solidFill>
                <a:srgbClr val="38761D"/>
              </a:solidFill>
              <a:latin typeface="Raleway"/>
              <a:ea typeface="Raleway"/>
              <a:cs typeface="Raleway"/>
              <a:sym typeface="Raleway"/>
            </a:endParaRPr>
          </a:p>
        </p:txBody>
      </p:sp>
      <p:sp>
        <p:nvSpPr>
          <p:cNvPr id="298" name="Google Shape;298;p62"/>
          <p:cNvSpPr txBox="1"/>
          <p:nvPr/>
        </p:nvSpPr>
        <p:spPr>
          <a:xfrm>
            <a:off x="2689138" y="3344113"/>
            <a:ext cx="828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rgbClr val="FFFFFF"/>
                </a:solidFill>
                <a:latin typeface="Raleway"/>
                <a:ea typeface="Raleway"/>
                <a:cs typeface="Raleway"/>
                <a:sym typeface="Raleway"/>
              </a:rPr>
              <a:t>51%</a:t>
            </a:r>
            <a:endParaRPr b="1" sz="1900">
              <a:solidFill>
                <a:srgbClr val="FFFFFF"/>
              </a:solidFill>
              <a:latin typeface="Raleway"/>
              <a:ea typeface="Raleway"/>
              <a:cs typeface="Raleway"/>
              <a:sym typeface="Raleway"/>
            </a:endParaRPr>
          </a:p>
        </p:txBody>
      </p:sp>
      <p:sp>
        <p:nvSpPr>
          <p:cNvPr id="299" name="Google Shape;299;p62"/>
          <p:cNvSpPr/>
          <p:nvPr/>
        </p:nvSpPr>
        <p:spPr>
          <a:xfrm>
            <a:off x="6313725" y="3068950"/>
            <a:ext cx="336000" cy="1290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2"/>
          <p:cNvSpPr txBox="1"/>
          <p:nvPr/>
        </p:nvSpPr>
        <p:spPr>
          <a:xfrm>
            <a:off x="5272100" y="2198650"/>
            <a:ext cx="3251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Which approach will you use to transition apps to new architectures &amp; infrastructures?</a:t>
            </a:r>
            <a:endParaRPr sz="1100">
              <a:solidFill>
                <a:srgbClr val="072B41"/>
              </a:solidFill>
              <a:latin typeface="Raleway"/>
              <a:ea typeface="Raleway"/>
              <a:cs typeface="Raleway"/>
              <a:sym typeface="Raleway"/>
            </a:endParaRPr>
          </a:p>
        </p:txBody>
      </p:sp>
      <p:sp>
        <p:nvSpPr>
          <p:cNvPr id="301" name="Google Shape;301;p62"/>
          <p:cNvSpPr/>
          <p:nvPr/>
        </p:nvSpPr>
        <p:spPr>
          <a:xfrm>
            <a:off x="7146000" y="3482550"/>
            <a:ext cx="336000" cy="876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2"/>
          <p:cNvSpPr txBox="1"/>
          <p:nvPr/>
        </p:nvSpPr>
        <p:spPr>
          <a:xfrm>
            <a:off x="6202275" y="2654050"/>
            <a:ext cx="6678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Raleway"/>
                <a:ea typeface="Raleway"/>
                <a:cs typeface="Raleway"/>
                <a:sym typeface="Raleway"/>
              </a:rPr>
              <a:t>73%</a:t>
            </a:r>
            <a:endParaRPr b="1" sz="1800">
              <a:solidFill>
                <a:srgbClr val="0B5394"/>
              </a:solidFill>
              <a:latin typeface="Raleway"/>
              <a:ea typeface="Raleway"/>
              <a:cs typeface="Raleway"/>
              <a:sym typeface="Raleway"/>
            </a:endParaRPr>
          </a:p>
        </p:txBody>
      </p:sp>
      <p:sp>
        <p:nvSpPr>
          <p:cNvPr id="303" name="Google Shape;303;p62"/>
          <p:cNvSpPr txBox="1"/>
          <p:nvPr/>
        </p:nvSpPr>
        <p:spPr>
          <a:xfrm>
            <a:off x="7021800" y="3068950"/>
            <a:ext cx="6678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Raleway"/>
                <a:ea typeface="Raleway"/>
                <a:cs typeface="Raleway"/>
                <a:sym typeface="Raleway"/>
              </a:rPr>
              <a:t>52%</a:t>
            </a:r>
            <a:endParaRPr b="1" sz="1800">
              <a:solidFill>
                <a:srgbClr val="0B5394"/>
              </a:solidFill>
              <a:latin typeface="Raleway"/>
              <a:ea typeface="Raleway"/>
              <a:cs typeface="Raleway"/>
              <a:sym typeface="Raleway"/>
            </a:endParaRPr>
          </a:p>
        </p:txBody>
      </p:sp>
      <p:sp>
        <p:nvSpPr>
          <p:cNvPr id="304" name="Google Shape;304;p62"/>
          <p:cNvSpPr txBox="1"/>
          <p:nvPr/>
        </p:nvSpPr>
        <p:spPr>
          <a:xfrm>
            <a:off x="5981475" y="4425425"/>
            <a:ext cx="10005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0B5394"/>
                </a:solidFill>
                <a:latin typeface="Raleway"/>
                <a:ea typeface="Raleway"/>
                <a:cs typeface="Raleway"/>
                <a:sym typeface="Raleway"/>
              </a:rPr>
              <a:t>Lift, Shift, Modernize</a:t>
            </a:r>
            <a:endParaRPr b="1" sz="1100">
              <a:solidFill>
                <a:srgbClr val="0B5394"/>
              </a:solidFill>
              <a:latin typeface="Raleway"/>
              <a:ea typeface="Raleway"/>
              <a:cs typeface="Raleway"/>
              <a:sym typeface="Raleway"/>
            </a:endParaRPr>
          </a:p>
        </p:txBody>
      </p:sp>
      <p:sp>
        <p:nvSpPr>
          <p:cNvPr id="305" name="Google Shape;305;p62"/>
          <p:cNvSpPr txBox="1"/>
          <p:nvPr/>
        </p:nvSpPr>
        <p:spPr>
          <a:xfrm>
            <a:off x="6813750" y="4425425"/>
            <a:ext cx="10005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0B5394"/>
                </a:solidFill>
                <a:latin typeface="Raleway"/>
                <a:ea typeface="Raleway"/>
                <a:cs typeface="Raleway"/>
                <a:sym typeface="Raleway"/>
              </a:rPr>
              <a:t>Rewrite</a:t>
            </a:r>
            <a:br>
              <a:rPr b="1" lang="en-US" sz="1100">
                <a:solidFill>
                  <a:srgbClr val="0B5394"/>
                </a:solidFill>
                <a:latin typeface="Raleway"/>
                <a:ea typeface="Raleway"/>
                <a:cs typeface="Raleway"/>
                <a:sym typeface="Raleway"/>
              </a:rPr>
            </a:br>
            <a:r>
              <a:rPr b="1" lang="en-US" sz="1100">
                <a:solidFill>
                  <a:srgbClr val="0B5394"/>
                </a:solidFill>
                <a:latin typeface="Raleway"/>
                <a:ea typeface="Raleway"/>
                <a:cs typeface="Raleway"/>
                <a:sym typeface="Raleway"/>
              </a:rPr>
              <a:t>Apps</a:t>
            </a:r>
            <a:endParaRPr b="1" sz="1100">
              <a:solidFill>
                <a:srgbClr val="0B5394"/>
              </a:solidFill>
              <a:latin typeface="Raleway"/>
              <a:ea typeface="Raleway"/>
              <a:cs typeface="Raleway"/>
              <a:sym typeface="Raleway"/>
            </a:endParaRPr>
          </a:p>
        </p:txBody>
      </p:sp>
      <p:sp>
        <p:nvSpPr>
          <p:cNvPr id="306" name="Google Shape;306;p62"/>
          <p:cNvSpPr txBox="1"/>
          <p:nvPr/>
        </p:nvSpPr>
        <p:spPr>
          <a:xfrm>
            <a:off x="4935875" y="854800"/>
            <a:ext cx="3924000" cy="9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072B41"/>
                </a:solidFill>
                <a:latin typeface="Raleway"/>
                <a:ea typeface="Raleway"/>
                <a:cs typeface="Raleway"/>
                <a:sym typeface="Raleway"/>
              </a:rPr>
              <a:t>Aggressive plans for containerization, most often by lifting, shifting, and modernizing applications.</a:t>
            </a:r>
            <a:endParaRPr b="1" sz="1600">
              <a:solidFill>
                <a:srgbClr val="072B41"/>
              </a:solidFill>
              <a:latin typeface="Raleway"/>
              <a:ea typeface="Raleway"/>
              <a:cs typeface="Raleway"/>
              <a:sym typeface="Raleway"/>
            </a:endParaRPr>
          </a:p>
        </p:txBody>
      </p:sp>
      <p:cxnSp>
        <p:nvCxnSpPr>
          <p:cNvPr id="307" name="Google Shape;307;p62"/>
          <p:cNvCxnSpPr/>
          <p:nvPr/>
        </p:nvCxnSpPr>
        <p:spPr>
          <a:xfrm>
            <a:off x="6202275" y="4359150"/>
            <a:ext cx="1460100" cy="2100"/>
          </a:xfrm>
          <a:prstGeom prst="straightConnector1">
            <a:avLst/>
          </a:prstGeom>
          <a:noFill/>
          <a:ln cap="flat" cmpd="sng" w="19050">
            <a:solidFill>
              <a:srgbClr val="434343"/>
            </a:solidFill>
            <a:prstDash val="solid"/>
            <a:round/>
            <a:headEnd len="med" w="med" type="none"/>
            <a:tailEnd len="med" w="med" type="none"/>
          </a:ln>
        </p:spPr>
      </p:cxnSp>
      <p:sp>
        <p:nvSpPr>
          <p:cNvPr id="308" name="Google Shape;308;p62"/>
          <p:cNvSpPr/>
          <p:nvPr/>
        </p:nvSpPr>
        <p:spPr>
          <a:xfrm>
            <a:off x="344775" y="848250"/>
            <a:ext cx="3869700" cy="1249500"/>
          </a:xfrm>
          <a:prstGeom prst="rect">
            <a:avLst/>
          </a:prstGeom>
          <a:solidFill>
            <a:srgbClr val="FFFFFF">
              <a:alpha val="6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25"/>
          <p:cNvSpPr txBox="1"/>
          <p:nvPr>
            <p:ph type="title"/>
          </p:nvPr>
        </p:nvSpPr>
        <p:spPr>
          <a:xfrm>
            <a:off x="381000" y="4190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Build and run your Hab package (new and improved with DB bindings) in Hab Studio</a:t>
            </a:r>
            <a:endParaRPr sz="2400"/>
          </a:p>
        </p:txBody>
      </p:sp>
      <p:sp>
        <p:nvSpPr>
          <p:cNvPr id="1094" name="Google Shape;1094;p125"/>
          <p:cNvSpPr/>
          <p:nvPr/>
        </p:nvSpPr>
        <p:spPr>
          <a:xfrm>
            <a:off x="381000" y="1591875"/>
            <a:ext cx="8382000" cy="26871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~/habitat_jumpstart/national-parks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hab studio enter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build</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00FFFF"/>
                </a:solidFill>
                <a:latin typeface="Consolas"/>
                <a:ea typeface="Consolas"/>
                <a:cs typeface="Consolas"/>
                <a:sym typeface="Consolas"/>
              </a:rPr>
              <a:t> </a:t>
            </a:r>
            <a:r>
              <a:rPr lang="en-US" sz="1000">
                <a:solidFill>
                  <a:srgbClr val="00FFFF"/>
                </a:solidFill>
                <a:latin typeface="Consolas"/>
                <a:ea typeface="Consolas"/>
                <a:cs typeface="Consolas"/>
                <a:sym typeface="Consolas"/>
              </a:rPr>
              <a:t> national-parks: I love it when a plan.sh comes together.</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  national-parks:</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  national-parks: Build time: 0m8s</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chemeClr val="lt1"/>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source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load core/mongodb/3.2.10/20171101045425</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config apply mongodb.default $(date +%s) habitat/mongo.toml</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load $pkg_ident --bind database:mongodb.default</a:t>
            </a:r>
            <a:br>
              <a:rPr lang="en-US" sz="1200">
                <a:solidFill>
                  <a:srgbClr val="FFFF00"/>
                </a:solidFill>
                <a:latin typeface="Consolas"/>
                <a:ea typeface="Consolas"/>
                <a:cs typeface="Consolas"/>
                <a:sym typeface="Consolas"/>
              </a:rPr>
            </a:b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095" name="Google Shape;1095;p125"/>
          <p:cNvSpPr/>
          <p:nvPr/>
        </p:nvSpPr>
        <p:spPr>
          <a:xfrm>
            <a:off x="380996" y="13665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25"/>
          <p:cNvSpPr/>
          <p:nvPr/>
        </p:nvSpPr>
        <p:spPr>
          <a:xfrm>
            <a:off x="434640" y="14238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25"/>
          <p:cNvSpPr/>
          <p:nvPr/>
        </p:nvSpPr>
        <p:spPr>
          <a:xfrm>
            <a:off x="606740" y="14238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25"/>
          <p:cNvSpPr/>
          <p:nvPr/>
        </p:nvSpPr>
        <p:spPr>
          <a:xfrm>
            <a:off x="778840" y="14238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25"/>
          <p:cNvSpPr txBox="1"/>
          <p:nvPr/>
        </p:nvSpPr>
        <p:spPr>
          <a:xfrm>
            <a:off x="355200" y="4119675"/>
            <a:ext cx="8382000" cy="1259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00" name="Google Shape;1100;p125"/>
          <p:cNvSpPr txBox="1"/>
          <p:nvPr/>
        </p:nvSpPr>
        <p:spPr>
          <a:xfrm>
            <a:off x="434650" y="4406300"/>
            <a:ext cx="6616800" cy="364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18B21"/>
              </a:buClr>
              <a:buSzPts val="1200"/>
              <a:buFont typeface="Raleway"/>
              <a:buChar char="●"/>
            </a:pPr>
            <a:r>
              <a:rPr lang="en-US" sz="1200">
                <a:solidFill>
                  <a:srgbClr val="F18B21"/>
                </a:solidFill>
                <a:latin typeface="Raleway"/>
                <a:ea typeface="Raleway"/>
                <a:cs typeface="Raleway"/>
                <a:sym typeface="Raleway"/>
              </a:rPr>
              <a:t>Loading a core</a:t>
            </a:r>
            <a:r>
              <a:rPr lang="en-US" sz="1200">
                <a:solidFill>
                  <a:srgbClr val="F18B21"/>
                </a:solidFill>
                <a:latin typeface="Raleway"/>
                <a:ea typeface="Raleway"/>
                <a:cs typeface="Raleway"/>
                <a:sym typeface="Raleway"/>
              </a:rPr>
              <a:t> Mongo DB package</a:t>
            </a:r>
            <a:endParaRPr sz="1200">
              <a:solidFill>
                <a:srgbClr val="F18B21"/>
              </a:solidFill>
              <a:latin typeface="Raleway"/>
              <a:ea typeface="Raleway"/>
              <a:cs typeface="Raleway"/>
              <a:sym typeface="Raleway"/>
            </a:endParaRPr>
          </a:p>
          <a:p>
            <a:pPr indent="-304800" lvl="0" marL="457200" rtl="0" algn="l">
              <a:spcBef>
                <a:spcPts val="0"/>
              </a:spcBef>
              <a:spcAft>
                <a:spcPts val="0"/>
              </a:spcAft>
              <a:buClr>
                <a:srgbClr val="F18B21"/>
              </a:buClr>
              <a:buSzPts val="1200"/>
              <a:buFont typeface="Raleway"/>
              <a:buChar char="●"/>
            </a:pPr>
            <a:r>
              <a:rPr lang="en-US" sz="1200">
                <a:solidFill>
                  <a:srgbClr val="F18B21"/>
                </a:solidFill>
                <a:latin typeface="Raleway"/>
                <a:ea typeface="Raleway"/>
                <a:cs typeface="Raleway"/>
                <a:sym typeface="Raleway"/>
              </a:rPr>
              <a:t>Applying our defined configurations to the running MongoDB service </a:t>
            </a:r>
            <a:endParaRPr sz="1200">
              <a:solidFill>
                <a:srgbClr val="F18B21"/>
              </a:solidFill>
              <a:latin typeface="Raleway"/>
              <a:ea typeface="Raleway"/>
              <a:cs typeface="Raleway"/>
              <a:sym typeface="Raleway"/>
            </a:endParaRPr>
          </a:p>
          <a:p>
            <a:pPr indent="-304800" lvl="0" marL="457200" rtl="0" algn="l">
              <a:spcBef>
                <a:spcPts val="0"/>
              </a:spcBef>
              <a:spcAft>
                <a:spcPts val="0"/>
              </a:spcAft>
              <a:buClr>
                <a:srgbClr val="F18B21"/>
              </a:buClr>
              <a:buSzPts val="1200"/>
              <a:buFont typeface="Raleway"/>
              <a:buChar char="●"/>
            </a:pPr>
            <a:r>
              <a:rPr lang="en-US" sz="1200">
                <a:solidFill>
                  <a:srgbClr val="F18B21"/>
                </a:solidFill>
                <a:latin typeface="Raleway"/>
                <a:ea typeface="Raleway"/>
                <a:cs typeface="Raleway"/>
                <a:sym typeface="Raleway"/>
              </a:rPr>
              <a:t>Loading and Binding NP package to the default port for the MongoDB database</a:t>
            </a:r>
            <a:endParaRPr sz="1200">
              <a:solidFill>
                <a:srgbClr val="F18B21"/>
              </a:solidFill>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26"/>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Clr>
                <a:schemeClr val="dk2"/>
              </a:buClr>
              <a:buSzPts val="1100"/>
              <a:buFont typeface="Arial"/>
              <a:buNone/>
            </a:pPr>
            <a:r>
              <a:rPr lang="en-US" sz="1800">
                <a:solidFill>
                  <a:schemeClr val="accent1"/>
                </a:solidFill>
              </a:rPr>
              <a:t>GO TO  → </a:t>
            </a:r>
            <a:r>
              <a:rPr lang="en-US" sz="1800">
                <a:solidFill>
                  <a:srgbClr val="6FA8DC"/>
                </a:solidFill>
              </a:rPr>
              <a:t>http://YOUR_WORKSTATION_IP:8080/national-parks/</a:t>
            </a:r>
            <a:endParaRPr>
              <a:solidFill>
                <a:srgbClr val="6FA8DC"/>
              </a:solidFill>
            </a:endParaRPr>
          </a:p>
        </p:txBody>
      </p:sp>
      <p:sp>
        <p:nvSpPr>
          <p:cNvPr id="1106" name="Google Shape;1106;p126"/>
          <p:cNvSpPr txBox="1"/>
          <p:nvPr>
            <p:ph idx="1" type="body"/>
          </p:nvPr>
        </p:nvSpPr>
        <p:spPr>
          <a:xfrm>
            <a:off x="381000" y="1035919"/>
            <a:ext cx="8382000" cy="32445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Its full of parks!!</a:t>
            </a:r>
            <a:endParaRPr/>
          </a:p>
        </p:txBody>
      </p:sp>
      <p:pic>
        <p:nvPicPr>
          <p:cNvPr id="1107" name="Google Shape;1107;p126"/>
          <p:cNvPicPr preferRelativeResize="0"/>
          <p:nvPr/>
        </p:nvPicPr>
        <p:blipFill>
          <a:blip r:embed="rId3">
            <a:alphaModFix/>
          </a:blip>
          <a:stretch>
            <a:fillRect/>
          </a:stretch>
        </p:blipFill>
        <p:spPr>
          <a:xfrm>
            <a:off x="440050" y="1580751"/>
            <a:ext cx="6356599" cy="34518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27"/>
          <p:cNvSpPr txBox="1"/>
          <p:nvPr>
            <p:ph type="title"/>
          </p:nvPr>
        </p:nvSpPr>
        <p:spPr>
          <a:xfrm>
            <a:off x="381000" y="16934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Clean-up</a:t>
            </a:r>
            <a:endParaRPr/>
          </a:p>
        </p:txBody>
      </p:sp>
      <p:sp>
        <p:nvSpPr>
          <p:cNvPr id="1113" name="Google Shape;1113;p127"/>
          <p:cNvSpPr txBox="1"/>
          <p:nvPr>
            <p:ph idx="1" type="body"/>
          </p:nvPr>
        </p:nvSpPr>
        <p:spPr>
          <a:xfrm>
            <a:off x="381000" y="731121"/>
            <a:ext cx="8382000" cy="13107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Clr>
                <a:srgbClr val="000000"/>
              </a:buClr>
              <a:buSzPts val="1100"/>
              <a:buFont typeface="Arial"/>
              <a:buNone/>
            </a:pPr>
            <a:r>
              <a:rPr lang="en-US"/>
              <a:t>Unload (i.e stop) the Hab services you are running in Hab Studio</a:t>
            </a:r>
            <a:endParaRPr/>
          </a:p>
        </p:txBody>
      </p:sp>
      <p:sp>
        <p:nvSpPr>
          <p:cNvPr id="1114" name="Google Shape;1114;p127"/>
          <p:cNvSpPr/>
          <p:nvPr/>
        </p:nvSpPr>
        <p:spPr>
          <a:xfrm>
            <a:off x="381000" y="1439475"/>
            <a:ext cx="8382000" cy="1113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status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 </a:t>
            </a:r>
            <a:r>
              <a:rPr lang="en-US" sz="1200">
                <a:solidFill>
                  <a:srgbClr val="FFFF00"/>
                </a:solidFill>
                <a:latin typeface="Consolas"/>
                <a:ea typeface="Consolas"/>
                <a:cs typeface="Consolas"/>
                <a:sym typeface="Consolas"/>
              </a:rPr>
              <a:t>hab svc unload &lt;PACKAGENAME&gt; </a:t>
            </a:r>
            <a:r>
              <a:rPr lang="en-US" sz="1200">
                <a:solidFill>
                  <a:srgbClr val="FF0000"/>
                </a:solidFill>
                <a:latin typeface="Consolas"/>
                <a:ea typeface="Consolas"/>
                <a:cs typeface="Consolas"/>
                <a:sym typeface="Consolas"/>
              </a:rPr>
              <a:t>  </a:t>
            </a:r>
            <a:endParaRPr sz="1200">
              <a:solidFill>
                <a:schemeClr val="accent1"/>
              </a:solidFill>
              <a:latin typeface="Consolas"/>
              <a:ea typeface="Consolas"/>
              <a:cs typeface="Consolas"/>
              <a:sym typeface="Consolas"/>
            </a:endParaRPr>
          </a:p>
          <a:p>
            <a:pPr indent="0" lvl="0" marL="0" rtl="0" algn="l">
              <a:lnSpc>
                <a:spcPct val="90000"/>
              </a:lnSpc>
              <a:spcBef>
                <a:spcPts val="500"/>
              </a:spcBef>
              <a:spcAft>
                <a:spcPts val="0"/>
              </a:spcAft>
              <a:buNone/>
            </a:pPr>
            <a:br>
              <a:rPr lang="en-US" sz="1200">
                <a:solidFill>
                  <a:srgbClr val="FF0000"/>
                </a:solidFill>
                <a:latin typeface="Consolas"/>
                <a:ea typeface="Consolas"/>
                <a:cs typeface="Consolas"/>
                <a:sym typeface="Consolas"/>
              </a:rPr>
            </a:br>
            <a:endParaRPr sz="1200">
              <a:solidFill>
                <a:srgbClr val="FF00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800">
              <a:solidFill>
                <a:schemeClr val="accent1"/>
              </a:solidFill>
              <a:latin typeface="Raleway"/>
              <a:ea typeface="Raleway"/>
              <a:cs typeface="Raleway"/>
              <a:sym typeface="Raleway"/>
            </a:endParaRPr>
          </a:p>
          <a:p>
            <a:pPr indent="0" lvl="0" marL="0" rtl="0" algn="l">
              <a:lnSpc>
                <a:spcPct val="90000"/>
              </a:lnSpc>
              <a:spcBef>
                <a:spcPts val="500"/>
              </a:spcBef>
              <a:spcAft>
                <a:spcPts val="500"/>
              </a:spcAft>
              <a:buNone/>
            </a:pPr>
            <a:r>
              <a:rPr lang="en-US" sz="1200">
                <a:solidFill>
                  <a:srgbClr val="FEFEFE"/>
                </a:solidFill>
                <a:latin typeface="Consolas"/>
                <a:ea typeface="Consolas"/>
                <a:cs typeface="Consolas"/>
                <a:sym typeface="Consolas"/>
              </a:rPr>
              <a:t>Ex</a:t>
            </a:r>
            <a:endParaRPr sz="1200">
              <a:solidFill>
                <a:srgbClr val="FEFEFE"/>
              </a:solidFill>
              <a:latin typeface="Consolas"/>
              <a:ea typeface="Consolas"/>
              <a:cs typeface="Consolas"/>
              <a:sym typeface="Consolas"/>
            </a:endParaRPr>
          </a:p>
        </p:txBody>
      </p:sp>
      <p:sp>
        <p:nvSpPr>
          <p:cNvPr id="1115" name="Google Shape;1115;p127"/>
          <p:cNvSpPr/>
          <p:nvPr/>
        </p:nvSpPr>
        <p:spPr>
          <a:xfrm>
            <a:off x="380996" y="12141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27"/>
          <p:cNvSpPr/>
          <p:nvPr/>
        </p:nvSpPr>
        <p:spPr>
          <a:xfrm>
            <a:off x="4346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27"/>
          <p:cNvSpPr/>
          <p:nvPr/>
        </p:nvSpPr>
        <p:spPr>
          <a:xfrm>
            <a:off x="6067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27"/>
          <p:cNvSpPr/>
          <p:nvPr/>
        </p:nvSpPr>
        <p:spPr>
          <a:xfrm>
            <a:off x="778840" y="12714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27"/>
          <p:cNvSpPr/>
          <p:nvPr/>
        </p:nvSpPr>
        <p:spPr>
          <a:xfrm>
            <a:off x="358450" y="3050250"/>
            <a:ext cx="8382000" cy="20514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100">
                <a:solidFill>
                  <a:srgbClr val="93C47D"/>
                </a:solidFill>
                <a:latin typeface="Consolas"/>
                <a:ea typeface="Consolas"/>
                <a:cs typeface="Consolas"/>
                <a:sym typeface="Consolas"/>
              </a:rPr>
              <a:t>[</a:t>
            </a:r>
            <a:r>
              <a:rPr lang="en-US" sz="1100">
                <a:solidFill>
                  <a:srgbClr val="93C47D"/>
                </a:solidFill>
                <a:latin typeface="Consolas"/>
                <a:ea typeface="Consolas"/>
                <a:cs typeface="Consolas"/>
                <a:sym typeface="Consolas"/>
              </a:rPr>
              <a:t>default:</a:t>
            </a:r>
            <a:r>
              <a:rPr lang="en-US" sz="1100">
                <a:solidFill>
                  <a:srgbClr val="FF00FF"/>
                </a:solidFill>
                <a:latin typeface="Consolas"/>
                <a:ea typeface="Consolas"/>
                <a:cs typeface="Consolas"/>
                <a:sym typeface="Consolas"/>
              </a:rPr>
              <a:t>/src</a:t>
            </a:r>
            <a:r>
              <a:rPr lang="en-US" sz="1100">
                <a:solidFill>
                  <a:srgbClr val="93C47D"/>
                </a:solidFill>
                <a:latin typeface="Consolas"/>
                <a:ea typeface="Consolas"/>
                <a:cs typeface="Consolas"/>
                <a:sym typeface="Consolas"/>
              </a:rPr>
              <a:t>:</a:t>
            </a:r>
            <a:r>
              <a:rPr lang="en-US" sz="1100">
                <a:solidFill>
                  <a:schemeClr val="lt1"/>
                </a:solidFill>
                <a:latin typeface="Consolas"/>
                <a:ea typeface="Consolas"/>
                <a:cs typeface="Consolas"/>
                <a:sym typeface="Consolas"/>
              </a:rPr>
              <a:t>0</a:t>
            </a:r>
            <a:r>
              <a:rPr lang="en-US" sz="1100">
                <a:solidFill>
                  <a:srgbClr val="93C47D"/>
                </a:solidFill>
                <a:latin typeface="Consolas"/>
                <a:ea typeface="Consolas"/>
                <a:cs typeface="Consolas"/>
                <a:sym typeface="Consolas"/>
              </a:rPr>
              <a:t>]# </a:t>
            </a:r>
            <a:r>
              <a:rPr lang="en-US" sz="1100">
                <a:solidFill>
                  <a:srgbClr val="FFFF00"/>
                </a:solidFill>
                <a:latin typeface="Consolas"/>
                <a:ea typeface="Consolas"/>
                <a:cs typeface="Consolas"/>
                <a:sym typeface="Consolas"/>
              </a:rPr>
              <a:t>hab svc status</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package                             type        state  uptime (s)  pid    group</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core/mongodb/3.2.10/20171016003652  standalone  up     264         10620  mongodb.default</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scottford</a:t>
            </a:r>
            <a:r>
              <a:rPr lang="en-US" sz="1000">
                <a:solidFill>
                  <a:srgbClr val="00FFFF"/>
                </a:solidFill>
                <a:latin typeface="Consolas"/>
                <a:ea typeface="Consolas"/>
                <a:cs typeface="Consolas"/>
                <a:sym typeface="Consolas"/>
              </a:rPr>
              <a:t>/national-parks/1.0.0/20180607202259  standalone  up  262  10654  national-parks.default</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93C47D"/>
                </a:solidFill>
                <a:latin typeface="Consolas"/>
                <a:ea typeface="Consolas"/>
                <a:cs typeface="Consolas"/>
                <a:sym typeface="Consolas"/>
              </a:rPr>
              <a:t>[</a:t>
            </a:r>
            <a:r>
              <a:rPr lang="en-US" sz="1100">
                <a:solidFill>
                  <a:srgbClr val="93C47D"/>
                </a:solidFill>
                <a:latin typeface="Consolas"/>
                <a:ea typeface="Consolas"/>
                <a:cs typeface="Consolas"/>
                <a:sym typeface="Consolas"/>
              </a:rPr>
              <a:t>default:</a:t>
            </a:r>
            <a:r>
              <a:rPr lang="en-US" sz="1100">
                <a:solidFill>
                  <a:srgbClr val="FF00FF"/>
                </a:solidFill>
                <a:latin typeface="Consolas"/>
                <a:ea typeface="Consolas"/>
                <a:cs typeface="Consolas"/>
                <a:sym typeface="Consolas"/>
              </a:rPr>
              <a:t>/src</a:t>
            </a:r>
            <a:r>
              <a:rPr lang="en-US" sz="1100">
                <a:solidFill>
                  <a:srgbClr val="93C47D"/>
                </a:solidFill>
                <a:latin typeface="Consolas"/>
                <a:ea typeface="Consolas"/>
                <a:cs typeface="Consolas"/>
                <a:sym typeface="Consolas"/>
              </a:rPr>
              <a:t>:</a:t>
            </a:r>
            <a:r>
              <a:rPr lang="en-US" sz="1100">
                <a:solidFill>
                  <a:schemeClr val="lt1"/>
                </a:solidFill>
                <a:latin typeface="Consolas"/>
                <a:ea typeface="Consolas"/>
                <a:cs typeface="Consolas"/>
                <a:sym typeface="Consolas"/>
              </a:rPr>
              <a:t>0</a:t>
            </a:r>
            <a:r>
              <a:rPr lang="en-US" sz="1100">
                <a:solidFill>
                  <a:srgbClr val="93C47D"/>
                </a:solidFill>
                <a:latin typeface="Consolas"/>
                <a:ea typeface="Consolas"/>
                <a:cs typeface="Consolas"/>
                <a:sym typeface="Consolas"/>
              </a:rPr>
              <a:t>]# </a:t>
            </a:r>
            <a:r>
              <a:rPr lang="en-US" sz="1100">
                <a:solidFill>
                  <a:srgbClr val="FFFF00"/>
                </a:solidFill>
                <a:latin typeface="Consolas"/>
                <a:ea typeface="Consolas"/>
                <a:cs typeface="Consolas"/>
                <a:sym typeface="Consolas"/>
              </a:rPr>
              <a:t>hab svc unload </a:t>
            </a:r>
            <a:r>
              <a:rPr lang="en-US" sz="1100">
                <a:solidFill>
                  <a:srgbClr val="FFFF00"/>
                </a:solidFill>
                <a:latin typeface="Consolas"/>
                <a:ea typeface="Consolas"/>
                <a:cs typeface="Consolas"/>
                <a:sym typeface="Consolas"/>
              </a:rPr>
              <a:t>scottford</a:t>
            </a:r>
            <a:r>
              <a:rPr lang="en-US" sz="1100">
                <a:solidFill>
                  <a:srgbClr val="FFFF00"/>
                </a:solidFill>
                <a:latin typeface="Consolas"/>
                <a:ea typeface="Consolas"/>
                <a:cs typeface="Consolas"/>
                <a:sym typeface="Consolas"/>
              </a:rPr>
              <a:t>/national-parks</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Unloading </a:t>
            </a:r>
            <a:r>
              <a:rPr lang="en-US" sz="1000">
                <a:solidFill>
                  <a:srgbClr val="00FFFF"/>
                </a:solidFill>
                <a:latin typeface="Consolas"/>
                <a:ea typeface="Consolas"/>
                <a:cs typeface="Consolas"/>
                <a:sym typeface="Consolas"/>
              </a:rPr>
              <a:t>scottford</a:t>
            </a:r>
            <a:r>
              <a:rPr lang="en-US" sz="1000">
                <a:solidFill>
                  <a:srgbClr val="00FFFF"/>
                </a:solidFill>
                <a:latin typeface="Consolas"/>
                <a:ea typeface="Consolas"/>
                <a:cs typeface="Consolas"/>
                <a:sym typeface="Consolas"/>
              </a:rPr>
              <a:t>/national-parks/1.0.0/20180607202259</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93C47D"/>
                </a:solidFill>
                <a:latin typeface="Consolas"/>
                <a:ea typeface="Consolas"/>
                <a:cs typeface="Consolas"/>
                <a:sym typeface="Consolas"/>
              </a:rPr>
              <a:t>[default:</a:t>
            </a:r>
            <a:r>
              <a:rPr lang="en-US" sz="1100">
                <a:solidFill>
                  <a:srgbClr val="FF00FF"/>
                </a:solidFill>
                <a:latin typeface="Consolas"/>
                <a:ea typeface="Consolas"/>
                <a:cs typeface="Consolas"/>
                <a:sym typeface="Consolas"/>
              </a:rPr>
              <a:t>/src</a:t>
            </a:r>
            <a:r>
              <a:rPr lang="en-US" sz="1100">
                <a:solidFill>
                  <a:srgbClr val="93C47D"/>
                </a:solidFill>
                <a:latin typeface="Consolas"/>
                <a:ea typeface="Consolas"/>
                <a:cs typeface="Consolas"/>
                <a:sym typeface="Consolas"/>
              </a:rPr>
              <a:t>:</a:t>
            </a:r>
            <a:r>
              <a:rPr lang="en-US" sz="1100">
                <a:solidFill>
                  <a:schemeClr val="lt1"/>
                </a:solidFill>
                <a:latin typeface="Consolas"/>
                <a:ea typeface="Consolas"/>
                <a:cs typeface="Consolas"/>
                <a:sym typeface="Consolas"/>
              </a:rPr>
              <a:t>0</a:t>
            </a:r>
            <a:r>
              <a:rPr lang="en-US" sz="1100">
                <a:solidFill>
                  <a:srgbClr val="93C47D"/>
                </a:solidFill>
                <a:latin typeface="Consolas"/>
                <a:ea typeface="Consolas"/>
                <a:cs typeface="Consolas"/>
                <a:sym typeface="Consolas"/>
              </a:rPr>
              <a:t>]# </a:t>
            </a:r>
            <a:r>
              <a:rPr lang="en-US" sz="1100">
                <a:solidFill>
                  <a:srgbClr val="FFFF00"/>
                </a:solidFill>
                <a:latin typeface="Consolas"/>
                <a:ea typeface="Consolas"/>
                <a:cs typeface="Consolas"/>
                <a:sym typeface="Consolas"/>
              </a:rPr>
              <a:t>hab svc unload core/mongodb</a:t>
            </a:r>
            <a:endParaRPr sz="11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000">
                <a:solidFill>
                  <a:srgbClr val="00FFFF"/>
                </a:solidFill>
                <a:latin typeface="Consolas"/>
                <a:ea typeface="Consolas"/>
                <a:cs typeface="Consolas"/>
                <a:sym typeface="Consolas"/>
              </a:rPr>
              <a:t>Unloading core/mongodb/3.2.10/20171016003652</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000">
              <a:solidFill>
                <a:srgbClr val="93C47D"/>
              </a:solidFill>
              <a:latin typeface="Consolas"/>
              <a:ea typeface="Consolas"/>
              <a:cs typeface="Consolas"/>
              <a:sym typeface="Consolas"/>
            </a:endParaRPr>
          </a:p>
          <a:p>
            <a:pPr indent="0" lvl="0" marL="0" rtl="0" algn="l">
              <a:lnSpc>
                <a:spcPct val="90000"/>
              </a:lnSpc>
              <a:spcBef>
                <a:spcPts val="500"/>
              </a:spcBef>
              <a:spcAft>
                <a:spcPts val="0"/>
              </a:spcAft>
              <a:buNone/>
            </a:pPr>
            <a:br>
              <a:rPr lang="en-US" sz="1200">
                <a:solidFill>
                  <a:srgbClr val="FF0000"/>
                </a:solidFill>
                <a:latin typeface="Consolas"/>
                <a:ea typeface="Consolas"/>
                <a:cs typeface="Consolas"/>
                <a:sym typeface="Consolas"/>
              </a:rPr>
            </a:br>
            <a:endParaRPr sz="1200">
              <a:solidFill>
                <a:srgbClr val="FF0000"/>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20" name="Google Shape;1120;p127"/>
          <p:cNvSpPr/>
          <p:nvPr/>
        </p:nvSpPr>
        <p:spPr>
          <a:xfrm>
            <a:off x="358446" y="282495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27"/>
          <p:cNvSpPr/>
          <p:nvPr/>
        </p:nvSpPr>
        <p:spPr>
          <a:xfrm>
            <a:off x="4120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27"/>
          <p:cNvSpPr/>
          <p:nvPr/>
        </p:nvSpPr>
        <p:spPr>
          <a:xfrm>
            <a:off x="5841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27"/>
          <p:cNvSpPr/>
          <p:nvPr/>
        </p:nvSpPr>
        <p:spPr>
          <a:xfrm>
            <a:off x="756290" y="28822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27"/>
          <p:cNvSpPr txBox="1"/>
          <p:nvPr/>
        </p:nvSpPr>
        <p:spPr>
          <a:xfrm>
            <a:off x="358450" y="2512913"/>
            <a:ext cx="31239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1"/>
                </a:solidFill>
                <a:latin typeface="Raleway"/>
                <a:ea typeface="Raleway"/>
                <a:cs typeface="Raleway"/>
                <a:sym typeface="Raleway"/>
              </a:rPr>
              <a:t>Example</a:t>
            </a:r>
            <a:endParaRPr>
              <a:solidFill>
                <a:schemeClr val="accent1"/>
              </a:solidFill>
              <a:latin typeface="Raleway"/>
              <a:ea typeface="Raleway"/>
              <a:cs typeface="Raleway"/>
              <a:sym typeface="Ralewa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pic>
        <p:nvPicPr>
          <p:cNvPr id="1129" name="Google Shape;1129;p128"/>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1130" name="Google Shape;1130;p128"/>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6: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Binding across supervisors</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1500">
                <a:solidFill>
                  <a:schemeClr val="lt1"/>
                </a:solidFill>
                <a:latin typeface="Raleway"/>
                <a:ea typeface="Raleway"/>
                <a:cs typeface="Raleway"/>
                <a:sym typeface="Raleway"/>
              </a:rPr>
              <a:t>O</a:t>
            </a:r>
            <a:endParaRPr sz="15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rPr lang="en-US" sz="1500">
                <a:solidFill>
                  <a:srgbClr val="666666"/>
                </a:solidFill>
                <a:latin typeface="Raleway"/>
                <a:ea typeface="Raleway"/>
                <a:cs typeface="Raleway"/>
                <a:sym typeface="Raleway"/>
              </a:rPr>
              <a:t>1 DB</a:t>
            </a:r>
            <a:endParaRPr sz="15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rPr lang="en-US" sz="1500">
                <a:solidFill>
                  <a:srgbClr val="666666"/>
                </a:solidFill>
                <a:latin typeface="Raleway"/>
                <a:ea typeface="Raleway"/>
                <a:cs typeface="Raleway"/>
                <a:sym typeface="Raleway"/>
              </a:rPr>
              <a:t>3 Tomcat Servers</a:t>
            </a:r>
            <a:endParaRPr sz="1500">
              <a:solidFill>
                <a:srgbClr val="666666"/>
              </a:solidFill>
              <a:latin typeface="Raleway"/>
              <a:ea typeface="Raleway"/>
              <a:cs typeface="Raleway"/>
              <a:sym typeface="Raleway"/>
            </a:endParaRPr>
          </a:p>
          <a:p>
            <a:pPr indent="0" lvl="0" marL="0" rtl="0" algn="l">
              <a:lnSpc>
                <a:spcPct val="90000"/>
              </a:lnSpc>
              <a:spcBef>
                <a:spcPts val="500"/>
              </a:spcBef>
              <a:spcAft>
                <a:spcPts val="0"/>
              </a:spcAft>
              <a:buClr>
                <a:schemeClr val="dk1"/>
              </a:buClr>
              <a:buSzPts val="1100"/>
              <a:buFont typeface="Arial"/>
              <a:buNone/>
            </a:pPr>
            <a:r>
              <a:rPr lang="en-US" sz="1500">
                <a:solidFill>
                  <a:srgbClr val="666666"/>
                </a:solidFill>
                <a:latin typeface="Raleway"/>
                <a:ea typeface="Raleway"/>
                <a:cs typeface="Raleway"/>
                <a:sym typeface="Raleway"/>
              </a:rPr>
              <a:t>One Supervisor ring to bind them all</a:t>
            </a:r>
            <a:endParaRPr sz="1500">
              <a:solidFill>
                <a:srgbClr val="666666"/>
              </a:solidFill>
              <a:latin typeface="Raleway"/>
              <a:ea typeface="Raleway"/>
              <a:cs typeface="Raleway"/>
              <a:sym typeface="Raleway"/>
            </a:endParaRPr>
          </a:p>
          <a:p>
            <a:pPr indent="0" lvl="0" marL="0" rtl="0" algn="l">
              <a:lnSpc>
                <a:spcPct val="90000"/>
              </a:lnSpc>
              <a:spcBef>
                <a:spcPts val="500"/>
              </a:spcBef>
              <a:spcAft>
                <a:spcPts val="0"/>
              </a:spcAft>
              <a:buNone/>
            </a:pPr>
            <a:r>
              <a:t/>
            </a:r>
            <a:endParaRPr sz="3300">
              <a:solidFill>
                <a:schemeClr val="accent1"/>
              </a:solidFill>
              <a:latin typeface="Raleway"/>
              <a:ea typeface="Raleway"/>
              <a:cs typeface="Raleway"/>
              <a:sym typeface="Raleway"/>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2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The pkg_exports and pkg_exposes in the plan.sh</a:t>
            </a:r>
            <a:endParaRPr sz="2400"/>
          </a:p>
        </p:txBody>
      </p:sp>
      <p:sp>
        <p:nvSpPr>
          <p:cNvPr id="1136" name="Google Shape;1136;p129"/>
          <p:cNvSpPr txBox="1"/>
          <p:nvPr>
            <p:ph idx="1" type="body"/>
          </p:nvPr>
        </p:nvSpPr>
        <p:spPr>
          <a:xfrm>
            <a:off x="381000" y="938589"/>
            <a:ext cx="8382000" cy="4155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i="1" lang="en-US" sz="1200"/>
              <a:t>This has already been uncommented in your plan.sh file (yay!)</a:t>
            </a:r>
            <a:endParaRPr i="1" sz="1200">
              <a:latin typeface="Consolas"/>
              <a:ea typeface="Consolas"/>
              <a:cs typeface="Consolas"/>
              <a:sym typeface="Consolas"/>
            </a:endParaRPr>
          </a:p>
        </p:txBody>
      </p:sp>
      <p:sp>
        <p:nvSpPr>
          <p:cNvPr id="1137" name="Google Shape;1137;p129"/>
          <p:cNvSpPr/>
          <p:nvPr/>
        </p:nvSpPr>
        <p:spPr>
          <a:xfrm>
            <a:off x="381000" y="1759575"/>
            <a:ext cx="8382000" cy="10647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FEFEFE"/>
                </a:solidFill>
                <a:latin typeface="Consolas"/>
                <a:ea typeface="Consolas"/>
                <a:cs typeface="Consolas"/>
                <a:sym typeface="Consolas"/>
              </a:rPr>
              <a:t>pkg_exports=(</a:t>
            </a:r>
            <a:br>
              <a:rPr lang="en-US" sz="1200">
                <a:solidFill>
                  <a:srgbClr val="FEFEFE"/>
                </a:solidFill>
                <a:latin typeface="Consolas"/>
                <a:ea typeface="Consolas"/>
                <a:cs typeface="Consolas"/>
                <a:sym typeface="Consolas"/>
              </a:rPr>
            </a:br>
            <a:r>
              <a:rPr lang="en-US" sz="1200">
                <a:solidFill>
                  <a:srgbClr val="FEFEFE"/>
                </a:solidFill>
                <a:latin typeface="Consolas"/>
                <a:ea typeface="Consolas"/>
                <a:cs typeface="Consolas"/>
                <a:sym typeface="Consolas"/>
              </a:rPr>
              <a:t>  [port]=server.port</a:t>
            </a:r>
            <a:br>
              <a:rPr lang="en-US" sz="1200">
                <a:solidFill>
                  <a:srgbClr val="FEFEFE"/>
                </a:solidFill>
                <a:latin typeface="Consolas"/>
                <a:ea typeface="Consolas"/>
                <a:cs typeface="Consolas"/>
                <a:sym typeface="Consolas"/>
              </a:rPr>
            </a:br>
            <a:r>
              <a:rPr lang="en-US" sz="1200">
                <a:solidFill>
                  <a:srgbClr val="FEFEFE"/>
                </a:solidFill>
                <a:latin typeface="Consolas"/>
                <a:ea typeface="Consolas"/>
                <a:cs typeface="Consolas"/>
                <a:sym typeface="Consolas"/>
              </a:rPr>
              <a:t>)</a:t>
            </a:r>
            <a:br>
              <a:rPr lang="en-US" sz="1200">
                <a:solidFill>
                  <a:srgbClr val="FEFEFE"/>
                </a:solidFill>
                <a:latin typeface="Consolas"/>
                <a:ea typeface="Consolas"/>
                <a:cs typeface="Consolas"/>
                <a:sym typeface="Consolas"/>
              </a:rPr>
            </a:br>
            <a:r>
              <a:rPr lang="en-US" sz="1200">
                <a:solidFill>
                  <a:srgbClr val="FEFEFE"/>
                </a:solidFill>
                <a:latin typeface="Consolas"/>
                <a:ea typeface="Consolas"/>
                <a:cs typeface="Consolas"/>
                <a:sym typeface="Consolas"/>
              </a:rPr>
              <a:t>pkg_exposes=(port)</a:t>
            </a:r>
            <a:br>
              <a:rPr lang="en-US" sz="1200">
                <a:solidFill>
                  <a:srgbClr val="FEFEFE"/>
                </a:solidFill>
                <a:latin typeface="Consolas"/>
                <a:ea typeface="Consolas"/>
                <a:cs typeface="Consolas"/>
                <a:sym typeface="Consolas"/>
              </a:rPr>
            </a:br>
            <a:endParaRPr sz="1200">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38" name="Google Shape;1138;p129"/>
          <p:cNvSpPr/>
          <p:nvPr/>
        </p:nvSpPr>
        <p:spPr>
          <a:xfrm>
            <a:off x="380996" y="15342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29"/>
          <p:cNvSpPr/>
          <p:nvPr/>
        </p:nvSpPr>
        <p:spPr>
          <a:xfrm>
            <a:off x="434640" y="15915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29"/>
          <p:cNvSpPr/>
          <p:nvPr/>
        </p:nvSpPr>
        <p:spPr>
          <a:xfrm>
            <a:off x="606740" y="15915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29"/>
          <p:cNvSpPr/>
          <p:nvPr/>
        </p:nvSpPr>
        <p:spPr>
          <a:xfrm>
            <a:off x="778840" y="15915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29"/>
          <p:cNvSpPr txBox="1"/>
          <p:nvPr>
            <p:ph idx="1" type="body"/>
          </p:nvPr>
        </p:nvSpPr>
        <p:spPr>
          <a:xfrm>
            <a:off x="434650" y="3032872"/>
            <a:ext cx="8382000" cy="16407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b="1" lang="en-US"/>
              <a:t>Remember</a:t>
            </a:r>
            <a:r>
              <a:rPr lang="en-US"/>
              <a:t>: </a:t>
            </a:r>
            <a:r>
              <a:rPr lang="en-US">
                <a:latin typeface="Consolas"/>
                <a:ea typeface="Consolas"/>
                <a:cs typeface="Consolas"/>
                <a:sym typeface="Consolas"/>
              </a:rPr>
              <a:t>pkg_exports</a:t>
            </a:r>
            <a:r>
              <a:rPr lang="en-US"/>
              <a:t> expresses the provider side of the binding contract. Now our java app is going to make configuration available to a consumer (haproxy).</a:t>
            </a:r>
            <a:endParaRPr/>
          </a:p>
          <a:p>
            <a:pPr indent="0" lvl="0" marL="0" rtl="0" algn="l">
              <a:spcBef>
                <a:spcPts val="500"/>
              </a:spcBef>
              <a:spcAft>
                <a:spcPts val="0"/>
              </a:spcAft>
              <a:buNone/>
            </a:pPr>
            <a:r>
              <a:t/>
            </a:r>
            <a:endParaRPr sz="1400">
              <a:latin typeface="Consolas"/>
              <a:ea typeface="Consolas"/>
              <a:cs typeface="Consolas"/>
              <a:sym typeface="Consolas"/>
            </a:endParaRPr>
          </a:p>
          <a:p>
            <a:pPr indent="0" lvl="0" marL="0" rtl="0" algn="l">
              <a:spcBef>
                <a:spcPts val="500"/>
              </a:spcBef>
              <a:spcAft>
                <a:spcPts val="500"/>
              </a:spcAft>
              <a:buNone/>
            </a:pPr>
            <a:r>
              <a:rPr lang="en-US">
                <a:latin typeface="Consolas"/>
                <a:ea typeface="Consolas"/>
                <a:cs typeface="Consolas"/>
                <a:sym typeface="Consolas"/>
              </a:rPr>
              <a:t>pkg_exposes - </a:t>
            </a:r>
            <a:r>
              <a:rPr lang="en-US"/>
              <a:t>Exposes ports in exported docker containers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30"/>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Create</a:t>
            </a:r>
            <a:r>
              <a:rPr lang="en-US" sz="2400"/>
              <a:t> the </a:t>
            </a:r>
            <a:r>
              <a:rPr lang="en-US" sz="2400">
                <a:latin typeface="Courier New"/>
                <a:ea typeface="Courier New"/>
                <a:cs typeface="Courier New"/>
                <a:sym typeface="Courier New"/>
              </a:rPr>
              <a:t>haproxy.toml</a:t>
            </a:r>
            <a:r>
              <a:rPr lang="en-US" sz="2400"/>
              <a:t> file</a:t>
            </a:r>
            <a:endParaRPr sz="2400"/>
          </a:p>
        </p:txBody>
      </p:sp>
      <p:sp>
        <p:nvSpPr>
          <p:cNvPr id="1148" name="Google Shape;1148;p130"/>
          <p:cNvSpPr/>
          <p:nvPr/>
        </p:nvSpPr>
        <p:spPr>
          <a:xfrm>
            <a:off x="381000" y="1185425"/>
            <a:ext cx="8382000" cy="4155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500"/>
              </a:spcAft>
              <a:buClr>
                <a:schemeClr val="dk2"/>
              </a:buClr>
              <a:buSzPts val="1100"/>
              <a:buFont typeface="Arial"/>
              <a:buNone/>
            </a:pPr>
            <a:r>
              <a:rPr lang="en-US" sz="1100">
                <a:solidFill>
                  <a:srgbClr val="FEFEFE"/>
                </a:solidFill>
                <a:latin typeface="Consolas"/>
                <a:ea typeface="Consolas"/>
                <a:cs typeface="Consolas"/>
                <a:sym typeface="Consolas"/>
              </a:rPr>
              <a:t>$ </a:t>
            </a:r>
            <a:r>
              <a:rPr lang="en-US" sz="1100">
                <a:solidFill>
                  <a:srgbClr val="FFFFFF"/>
                </a:solidFill>
                <a:latin typeface="Consolas"/>
                <a:ea typeface="Consolas"/>
                <a:cs typeface="Consolas"/>
                <a:sym typeface="Consolas"/>
              </a:rPr>
              <a:t>nano </a:t>
            </a:r>
            <a:r>
              <a:rPr lang="en-US" sz="1200">
                <a:solidFill>
                  <a:srgbClr val="FFFFFF"/>
                </a:solidFill>
                <a:latin typeface="Consolas"/>
                <a:ea typeface="Consolas"/>
                <a:cs typeface="Consolas"/>
                <a:sym typeface="Consolas"/>
              </a:rPr>
              <a:t>habitat/haproxy.toml</a:t>
            </a:r>
            <a:r>
              <a:rPr lang="en-US" sz="1200">
                <a:solidFill>
                  <a:srgbClr val="FF00FF"/>
                </a:solidFill>
                <a:latin typeface="Consolas"/>
                <a:ea typeface="Consolas"/>
                <a:cs typeface="Consolas"/>
                <a:sym typeface="Consolas"/>
              </a:rPr>
              <a:t>    </a:t>
            </a:r>
            <a:r>
              <a:rPr lang="en-US" sz="800">
                <a:latin typeface="Consolas"/>
                <a:ea typeface="Consolas"/>
                <a:cs typeface="Consolas"/>
                <a:sym typeface="Consolas"/>
              </a:rPr>
              <a:t>	</a:t>
            </a:r>
            <a:endParaRPr sz="800">
              <a:latin typeface="Consolas"/>
              <a:ea typeface="Consolas"/>
              <a:cs typeface="Consolas"/>
              <a:sym typeface="Consolas"/>
            </a:endParaRPr>
          </a:p>
        </p:txBody>
      </p:sp>
      <p:sp>
        <p:nvSpPr>
          <p:cNvPr id="1149" name="Google Shape;1149;p130"/>
          <p:cNvSpPr/>
          <p:nvPr/>
        </p:nvSpPr>
        <p:spPr>
          <a:xfrm>
            <a:off x="380996" y="9601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0"/>
          <p:cNvSpPr/>
          <p:nvPr/>
        </p:nvSpPr>
        <p:spPr>
          <a:xfrm>
            <a:off x="434640" y="10936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0"/>
          <p:cNvSpPr txBox="1"/>
          <p:nvPr/>
        </p:nvSpPr>
        <p:spPr>
          <a:xfrm>
            <a:off x="1521125" y="2728300"/>
            <a:ext cx="3382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Raleway"/>
                <a:ea typeface="Raleway"/>
                <a:cs typeface="Raleway"/>
                <a:sym typeface="Raleway"/>
              </a:rPr>
              <a:t>Content: </a:t>
            </a:r>
            <a:r>
              <a:rPr lang="en-US">
                <a:highlight>
                  <a:srgbClr val="FAFBFC"/>
                </a:highlight>
                <a:latin typeface="Consolas"/>
                <a:ea typeface="Consolas"/>
                <a:cs typeface="Consolas"/>
                <a:sym typeface="Consolas"/>
              </a:rPr>
              <a:t> </a:t>
            </a:r>
            <a:r>
              <a:rPr lang="en-US" u="sng">
                <a:solidFill>
                  <a:srgbClr val="0366D6"/>
                </a:solidFill>
                <a:highlight>
                  <a:srgbClr val="FAFBFC"/>
                </a:highlight>
                <a:latin typeface="Consolas"/>
                <a:ea typeface="Consolas"/>
                <a:cs typeface="Consolas"/>
                <a:sym typeface="Consolas"/>
                <a:hlinkClick r:id="rId3"/>
              </a:rPr>
              <a:t>haproxy.toml</a:t>
            </a:r>
            <a:endParaRPr/>
          </a:p>
        </p:txBody>
      </p:sp>
      <p:pic>
        <p:nvPicPr>
          <p:cNvPr id="1152" name="Google Shape;1152;p130"/>
          <p:cNvPicPr preferRelativeResize="0"/>
          <p:nvPr/>
        </p:nvPicPr>
        <p:blipFill>
          <a:blip r:embed="rId4">
            <a:alphaModFix/>
          </a:blip>
          <a:stretch>
            <a:fillRect/>
          </a:stretch>
        </p:blipFill>
        <p:spPr>
          <a:xfrm>
            <a:off x="3997675" y="2340828"/>
            <a:ext cx="3382800" cy="2154597"/>
          </a:xfrm>
          <a:prstGeom prst="rect">
            <a:avLst/>
          </a:prstGeom>
          <a:noFill/>
          <a:ln cap="flat" cmpd="sng" w="9525">
            <a:solidFill>
              <a:srgbClr val="FF9900"/>
            </a:solidFill>
            <a:prstDash val="solid"/>
            <a:round/>
            <a:headEnd len="sm" w="sm" type="none"/>
            <a:tailEnd len="sm" w="sm" type="none"/>
          </a:ln>
        </p:spPr>
      </p:pic>
      <p:cxnSp>
        <p:nvCxnSpPr>
          <p:cNvPr id="1153" name="Google Shape;1153;p130"/>
          <p:cNvCxnSpPr/>
          <p:nvPr/>
        </p:nvCxnSpPr>
        <p:spPr>
          <a:xfrm flipH="1" rot="10800000">
            <a:off x="2750225" y="3372500"/>
            <a:ext cx="924600" cy="18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3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Build your app and e</a:t>
            </a:r>
            <a:r>
              <a:rPr lang="en-US" sz="2400"/>
              <a:t>xport all services into containers</a:t>
            </a:r>
            <a:endParaRPr sz="2400"/>
          </a:p>
        </p:txBody>
      </p:sp>
      <p:sp>
        <p:nvSpPr>
          <p:cNvPr id="1159" name="Google Shape;1159;p131"/>
          <p:cNvSpPr/>
          <p:nvPr/>
        </p:nvSpPr>
        <p:spPr>
          <a:xfrm>
            <a:off x="381000" y="2216250"/>
            <a:ext cx="8382000" cy="21780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build</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00FFFF"/>
                </a:solidFill>
                <a:latin typeface="Consolas"/>
                <a:ea typeface="Consolas"/>
                <a:cs typeface="Consolas"/>
                <a:sym typeface="Consolas"/>
              </a:rPr>
              <a:t>  </a:t>
            </a:r>
            <a:r>
              <a:rPr lang="en-US" sz="1000">
                <a:solidFill>
                  <a:srgbClr val="00FFFF"/>
                </a:solidFill>
                <a:latin typeface="Consolas"/>
                <a:ea typeface="Consolas"/>
                <a:cs typeface="Consolas"/>
                <a:sym typeface="Consolas"/>
              </a:rPr>
              <a:t>national-parks: I love it when a plan.sh comes together.</a:t>
            </a:r>
            <a:endParaRPr sz="1000">
              <a:solidFill>
                <a:srgbClr val="00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b="1"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rgbClr val="000000"/>
              </a:buClr>
              <a:buSzPts val="1100"/>
              <a:buFont typeface="Arial"/>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source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export docker core/mongodb/3.2.10/20171101045425</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export docker core/haproxy</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export docker results/$pkg_artifact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50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exit</a:t>
            </a:r>
            <a:r>
              <a:rPr lang="en-US" sz="1200">
                <a:solidFill>
                  <a:srgbClr val="FEFEFE"/>
                </a:solidFill>
                <a:latin typeface="Consolas"/>
                <a:ea typeface="Consolas"/>
                <a:cs typeface="Consolas"/>
                <a:sym typeface="Consolas"/>
              </a:rPr>
              <a:t> </a:t>
            </a:r>
            <a:endParaRPr sz="1200">
              <a:solidFill>
                <a:srgbClr val="FEFEFE"/>
              </a:solidFill>
              <a:latin typeface="Consolas"/>
              <a:ea typeface="Consolas"/>
              <a:cs typeface="Consolas"/>
              <a:sym typeface="Consolas"/>
            </a:endParaRPr>
          </a:p>
        </p:txBody>
      </p:sp>
      <p:sp>
        <p:nvSpPr>
          <p:cNvPr id="1160" name="Google Shape;1160;p131"/>
          <p:cNvSpPr/>
          <p:nvPr/>
        </p:nvSpPr>
        <p:spPr>
          <a:xfrm>
            <a:off x="380996" y="2048250"/>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31"/>
          <p:cNvSpPr/>
          <p:nvPr/>
        </p:nvSpPr>
        <p:spPr>
          <a:xfrm>
            <a:off x="434640" y="21055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31"/>
          <p:cNvSpPr/>
          <p:nvPr/>
        </p:nvSpPr>
        <p:spPr>
          <a:xfrm>
            <a:off x="606740" y="21055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1"/>
          <p:cNvSpPr/>
          <p:nvPr/>
        </p:nvSpPr>
        <p:spPr>
          <a:xfrm>
            <a:off x="778840" y="2105554"/>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1"/>
          <p:cNvSpPr/>
          <p:nvPr/>
        </p:nvSpPr>
        <p:spPr>
          <a:xfrm>
            <a:off x="381000" y="1289825"/>
            <a:ext cx="8382000" cy="5559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EFEFE"/>
                </a:solidFill>
                <a:latin typeface="Consolas"/>
                <a:ea typeface="Consolas"/>
                <a:cs typeface="Consolas"/>
                <a:sym typeface="Consolas"/>
              </a:rPr>
              <a:t>$</a:t>
            </a:r>
            <a:r>
              <a:rPr lang="en-US" sz="1200">
                <a:solidFill>
                  <a:srgbClr val="FFFFFF"/>
                </a:solidFill>
                <a:latin typeface="Consolas"/>
                <a:ea typeface="Consolas"/>
                <a:cs typeface="Consolas"/>
                <a:sym typeface="Consolas"/>
              </a:rPr>
              <a:t> hab </a:t>
            </a:r>
            <a:r>
              <a:rPr lang="en-US" sz="1200">
                <a:solidFill>
                  <a:srgbClr val="FFFFFF"/>
                </a:solidFill>
                <a:latin typeface="Consolas"/>
                <a:ea typeface="Consolas"/>
                <a:cs typeface="Consolas"/>
                <a:sym typeface="Consolas"/>
              </a:rPr>
              <a:t>studio</a:t>
            </a:r>
            <a:r>
              <a:rPr lang="en-US" sz="1200">
                <a:solidFill>
                  <a:srgbClr val="FFFFFF"/>
                </a:solidFill>
                <a:latin typeface="Consolas"/>
                <a:ea typeface="Consolas"/>
                <a:cs typeface="Consolas"/>
                <a:sym typeface="Consolas"/>
              </a:rPr>
              <a:t> enter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5AB7B2"/>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000">
              <a:solidFill>
                <a:srgbClr val="FEFEFE"/>
              </a:solidFill>
              <a:latin typeface="Consolas"/>
              <a:ea typeface="Consolas"/>
              <a:cs typeface="Consolas"/>
              <a:sym typeface="Consolas"/>
            </a:endParaRPr>
          </a:p>
          <a:p>
            <a:pPr indent="0" lvl="0" marL="0" rtl="0" algn="l">
              <a:spcBef>
                <a:spcPts val="500"/>
              </a:spcBef>
              <a:spcAft>
                <a:spcPts val="0"/>
              </a:spcAft>
              <a:buNone/>
            </a:pPr>
            <a:r>
              <a:t/>
            </a:r>
            <a:endParaRPr sz="800">
              <a:latin typeface="Consolas"/>
              <a:ea typeface="Consolas"/>
              <a:cs typeface="Consolas"/>
              <a:sym typeface="Consolas"/>
            </a:endParaRPr>
          </a:p>
        </p:txBody>
      </p:sp>
      <p:sp>
        <p:nvSpPr>
          <p:cNvPr id="1165" name="Google Shape;1165;p131"/>
          <p:cNvSpPr/>
          <p:nvPr/>
        </p:nvSpPr>
        <p:spPr>
          <a:xfrm>
            <a:off x="380996" y="10645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1"/>
          <p:cNvSpPr/>
          <p:nvPr/>
        </p:nvSpPr>
        <p:spPr>
          <a:xfrm>
            <a:off x="434640" y="1121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1"/>
          <p:cNvSpPr/>
          <p:nvPr/>
        </p:nvSpPr>
        <p:spPr>
          <a:xfrm>
            <a:off x="606740" y="1121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1"/>
          <p:cNvSpPr/>
          <p:nvPr/>
        </p:nvSpPr>
        <p:spPr>
          <a:xfrm>
            <a:off x="778840" y="11218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3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a:t>
            </a:r>
            <a:r>
              <a:rPr lang="en-US" sz="2400"/>
              <a:t>tart and configure mongodb (outside of Studio) </a:t>
            </a:r>
            <a:endParaRPr sz="2400"/>
          </a:p>
        </p:txBody>
      </p:sp>
      <p:sp>
        <p:nvSpPr>
          <p:cNvPr id="1174" name="Google Shape;1174;p132"/>
          <p:cNvSpPr/>
          <p:nvPr/>
        </p:nvSpPr>
        <p:spPr>
          <a:xfrm>
            <a:off x="381000" y="1153225"/>
            <a:ext cx="8382000" cy="22989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FEFEFE"/>
                </a:solidFill>
                <a:latin typeface="Consolas"/>
                <a:ea typeface="Consolas"/>
                <a:cs typeface="Consolas"/>
                <a:sym typeface="Consolas"/>
              </a:rPr>
              <a:t>$ </a:t>
            </a:r>
            <a:r>
              <a:rPr lang="en-US" sz="1200">
                <a:solidFill>
                  <a:srgbClr val="FFFFFF"/>
                </a:solidFill>
                <a:latin typeface="Consolas"/>
                <a:ea typeface="Consolas"/>
                <a:cs typeface="Consolas"/>
                <a:sym typeface="Consolas"/>
              </a:rPr>
              <a:t>source results/last_build.env</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source results/last_docker_export.env</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sudo hab sup run &amp;</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sudo docker run -d core/mongodb --peer </a:t>
            </a:r>
            <a:r>
              <a:rPr lang="en-US" sz="1200">
                <a:solidFill>
                  <a:srgbClr val="FFFF00"/>
                </a:solidFill>
                <a:latin typeface="Consolas"/>
                <a:ea typeface="Consolas"/>
                <a:cs typeface="Consolas"/>
                <a:sym typeface="Consolas"/>
              </a:rPr>
              <a:t>&lt;PRIVATE_WORKSTATION_IP&gt; </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sudo hab config apply mongodb.default $(date +%s) habitat/mongo.to</a:t>
            </a:r>
            <a:r>
              <a:rPr lang="en-US">
                <a:solidFill>
                  <a:srgbClr val="FFFFFF"/>
                </a:solidFill>
                <a:latin typeface="Consolas"/>
                <a:ea typeface="Consolas"/>
                <a:cs typeface="Consolas"/>
                <a:sym typeface="Consolas"/>
              </a:rPr>
              <a:t>ml</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75" name="Google Shape;1175;p132"/>
          <p:cNvSpPr/>
          <p:nvPr/>
        </p:nvSpPr>
        <p:spPr>
          <a:xfrm>
            <a:off x="381000" y="923275"/>
            <a:ext cx="8382000" cy="3084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32"/>
          <p:cNvSpPr/>
          <p:nvPr/>
        </p:nvSpPr>
        <p:spPr>
          <a:xfrm>
            <a:off x="434644" y="1001711"/>
            <a:ext cx="110700" cy="15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32"/>
          <p:cNvSpPr/>
          <p:nvPr/>
        </p:nvSpPr>
        <p:spPr>
          <a:xfrm>
            <a:off x="606744" y="1001711"/>
            <a:ext cx="110700" cy="15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32"/>
          <p:cNvSpPr/>
          <p:nvPr/>
        </p:nvSpPr>
        <p:spPr>
          <a:xfrm>
            <a:off x="778844" y="1001711"/>
            <a:ext cx="110700" cy="1515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2"/>
          <p:cNvSpPr txBox="1"/>
          <p:nvPr/>
        </p:nvSpPr>
        <p:spPr>
          <a:xfrm>
            <a:off x="381000" y="3942000"/>
            <a:ext cx="7885800" cy="36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Raleway"/>
              <a:buChar char="●"/>
            </a:pPr>
            <a:r>
              <a:rPr lang="en-US" sz="1800">
                <a:solidFill>
                  <a:schemeClr val="accent1"/>
                </a:solidFill>
                <a:latin typeface="Raleway"/>
                <a:ea typeface="Raleway"/>
                <a:cs typeface="Raleway"/>
                <a:sym typeface="Raleway"/>
              </a:rPr>
              <a:t>Result: mongoDB Hab package running in a container on port 9638</a:t>
            </a:r>
            <a:endParaRPr sz="1800">
              <a:solidFill>
                <a:schemeClr val="accent1"/>
              </a:solidFill>
              <a:latin typeface="Raleway"/>
              <a:ea typeface="Raleway"/>
              <a:cs typeface="Raleway"/>
              <a:sym typeface="Raleway"/>
            </a:endParaRPr>
          </a:p>
          <a:p>
            <a:pPr indent="0" lvl="0" marL="457200" rtl="0" algn="l">
              <a:spcBef>
                <a:spcPts val="0"/>
              </a:spcBef>
              <a:spcAft>
                <a:spcPts val="0"/>
              </a:spcAft>
              <a:buNone/>
            </a:pPr>
            <a:r>
              <a:t/>
            </a:r>
            <a:endParaRPr sz="1800">
              <a:solidFill>
                <a:schemeClr val="accent1"/>
              </a:solidFill>
              <a:latin typeface="Raleway"/>
              <a:ea typeface="Raleway"/>
              <a:cs typeface="Raleway"/>
              <a:sym typeface="Raleway"/>
            </a:endParaRPr>
          </a:p>
          <a:p>
            <a:pPr indent="0" lvl="0" marL="457200" rtl="0" algn="l">
              <a:spcBef>
                <a:spcPts val="0"/>
              </a:spcBef>
              <a:spcAft>
                <a:spcPts val="0"/>
              </a:spcAft>
              <a:buNone/>
            </a:pPr>
            <a:r>
              <a:rPr lang="en-US" sz="1800">
                <a:solidFill>
                  <a:schemeClr val="accent1"/>
                </a:solidFill>
                <a:latin typeface="Raleway"/>
                <a:ea typeface="Raleway"/>
                <a:cs typeface="Raleway"/>
                <a:sym typeface="Raleway"/>
              </a:rPr>
              <a:t>Note:  </a:t>
            </a:r>
            <a:r>
              <a:rPr lang="en-US" sz="1800" u="sng">
                <a:solidFill>
                  <a:srgbClr val="FF9900"/>
                </a:solidFill>
                <a:latin typeface="Raleway"/>
                <a:ea typeface="Raleway"/>
                <a:cs typeface="Raleway"/>
                <a:sym typeface="Raleway"/>
              </a:rPr>
              <a:t>PRIVATE_WORKSTATION_IP</a:t>
            </a:r>
            <a:r>
              <a:rPr lang="en-US" sz="1800">
                <a:solidFill>
                  <a:schemeClr val="accent1"/>
                </a:solidFill>
                <a:latin typeface="Raleway"/>
                <a:ea typeface="Raleway"/>
                <a:cs typeface="Raleway"/>
                <a:sym typeface="Raleway"/>
              </a:rPr>
              <a:t> is the IP in the </a:t>
            </a:r>
            <a:r>
              <a:rPr lang="en-US" sz="1800">
                <a:solidFill>
                  <a:schemeClr val="accent1"/>
                </a:solidFill>
                <a:latin typeface="Courier New"/>
                <a:ea typeface="Courier New"/>
                <a:cs typeface="Courier New"/>
                <a:sym typeface="Courier New"/>
              </a:rPr>
              <a:t>10.0.1.x</a:t>
            </a:r>
            <a:r>
              <a:rPr lang="en-US" sz="1800">
                <a:solidFill>
                  <a:schemeClr val="accent1"/>
                </a:solidFill>
                <a:latin typeface="Raleway"/>
                <a:ea typeface="Raleway"/>
                <a:cs typeface="Raleway"/>
                <a:sym typeface="Raleway"/>
              </a:rPr>
              <a:t> format</a:t>
            </a:r>
            <a:endParaRPr sz="1800">
              <a:solidFill>
                <a:schemeClr val="accent1"/>
              </a:solidFill>
              <a:latin typeface="Raleway"/>
              <a:ea typeface="Raleway"/>
              <a:cs typeface="Raleway"/>
              <a:sym typeface="Raleway"/>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13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Start</a:t>
            </a:r>
            <a:r>
              <a:rPr lang="en-US" sz="2400"/>
              <a:t> 3 containers running Tomcat app (outside Studio)</a:t>
            </a:r>
            <a:endParaRPr sz="2400"/>
          </a:p>
        </p:txBody>
      </p:sp>
      <p:sp>
        <p:nvSpPr>
          <p:cNvPr id="1185" name="Google Shape;1185;p133"/>
          <p:cNvSpPr/>
          <p:nvPr/>
        </p:nvSpPr>
        <p:spPr>
          <a:xfrm>
            <a:off x="381000" y="1722975"/>
            <a:ext cx="8382000" cy="24519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a:t>
            </a:r>
            <a:r>
              <a:rPr lang="en-US" sz="1200">
                <a:solidFill>
                  <a:srgbClr val="FFFFFF"/>
                </a:solidFill>
                <a:latin typeface="Consolas"/>
                <a:ea typeface="Consolas"/>
                <a:cs typeface="Consolas"/>
                <a:sym typeface="Consolas"/>
              </a:rPr>
              <a:t>cd habitat_jumpstart/national-parks/</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source results/last_docker_export.env</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mongo_id=$(sudo docker ps -qf "ancestor=core/mongodb")</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mongo_ip=$(sudo docker inspect -f '{{range .NetworkSettings.Networks}}{{.IPAddress}}{{end}}' $mongo_id)</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sudo docker run -it $name --bind database:mongodb.default --peer </a:t>
            </a:r>
            <a:r>
              <a:rPr lang="en-US">
                <a:solidFill>
                  <a:srgbClr val="FFFF00"/>
                </a:solidFill>
                <a:latin typeface="Consolas"/>
                <a:ea typeface="Consolas"/>
                <a:cs typeface="Consolas"/>
                <a:sym typeface="Consolas"/>
              </a:rPr>
              <a:t>&lt;</a:t>
            </a:r>
            <a:r>
              <a:rPr lang="en-US" sz="1200">
                <a:solidFill>
                  <a:srgbClr val="FFFF00"/>
                </a:solidFill>
                <a:latin typeface="Consolas"/>
                <a:ea typeface="Consolas"/>
                <a:cs typeface="Consolas"/>
                <a:sym typeface="Consolas"/>
              </a:rPr>
              <a:t>PRIVATE_WORKSTATION_IP</a:t>
            </a:r>
            <a:r>
              <a:rPr lang="en-US">
                <a:solidFill>
                  <a:srgbClr val="FFFF00"/>
                </a:solidFill>
                <a:latin typeface="Consolas"/>
                <a:ea typeface="Consolas"/>
                <a:cs typeface="Consolas"/>
                <a:sym typeface="Consolas"/>
              </a:rPr>
              <a:t>&gt;</a:t>
            </a:r>
            <a:r>
              <a:rPr lang="en-US" sz="1200">
                <a:solidFill>
                  <a:srgbClr val="FFFFFF"/>
                </a:solidFill>
                <a:latin typeface="Consolas"/>
                <a:ea typeface="Consolas"/>
                <a:cs typeface="Consolas"/>
                <a:sym typeface="Consolas"/>
              </a:rPr>
              <a:t> --strategy rolling --topology leader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86" name="Google Shape;1186;p133"/>
          <p:cNvSpPr/>
          <p:nvPr/>
        </p:nvSpPr>
        <p:spPr>
          <a:xfrm>
            <a:off x="380996" y="15549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3"/>
          <p:cNvSpPr/>
          <p:nvPr/>
        </p:nvSpPr>
        <p:spPr>
          <a:xfrm>
            <a:off x="434640" y="16122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3"/>
          <p:cNvSpPr/>
          <p:nvPr/>
        </p:nvSpPr>
        <p:spPr>
          <a:xfrm>
            <a:off x="606740" y="16122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33"/>
          <p:cNvSpPr/>
          <p:nvPr/>
        </p:nvSpPr>
        <p:spPr>
          <a:xfrm>
            <a:off x="778840" y="16122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3"/>
          <p:cNvSpPr txBox="1"/>
          <p:nvPr>
            <p:ph idx="1" type="body"/>
          </p:nvPr>
        </p:nvSpPr>
        <p:spPr>
          <a:xfrm>
            <a:off x="381000" y="3951876"/>
            <a:ext cx="8382000" cy="4593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latin typeface="Courier New"/>
                <a:ea typeface="Courier New"/>
                <a:cs typeface="Courier New"/>
                <a:sym typeface="Courier New"/>
              </a:rPr>
              <a:t>--strategy </a:t>
            </a:r>
            <a:r>
              <a:rPr lang="en-US"/>
              <a:t> defines how supervisors relate to one another</a:t>
            </a:r>
            <a:endParaRPr/>
          </a:p>
          <a:p>
            <a:pPr indent="0" lvl="0" marL="0" rtl="0" algn="l">
              <a:spcBef>
                <a:spcPts val="500"/>
              </a:spcBef>
              <a:spcAft>
                <a:spcPts val="500"/>
              </a:spcAft>
              <a:buNone/>
            </a:pPr>
            <a:r>
              <a:t/>
            </a:r>
            <a:endParaRPr sz="1400">
              <a:latin typeface="Consolas"/>
              <a:ea typeface="Consolas"/>
              <a:cs typeface="Consolas"/>
              <a:sym typeface="Consolas"/>
            </a:endParaRPr>
          </a:p>
        </p:txBody>
      </p:sp>
      <p:sp>
        <p:nvSpPr>
          <p:cNvPr id="1191" name="Google Shape;1191;p133"/>
          <p:cNvSpPr txBox="1"/>
          <p:nvPr>
            <p:ph idx="1" type="body"/>
          </p:nvPr>
        </p:nvSpPr>
        <p:spPr>
          <a:xfrm>
            <a:off x="381000" y="903876"/>
            <a:ext cx="8382000" cy="4593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rPr lang="en-US"/>
              <a:t>Open </a:t>
            </a:r>
            <a:r>
              <a:rPr b="1" lang="en-US"/>
              <a:t>3</a:t>
            </a:r>
            <a:r>
              <a:rPr lang="en-US"/>
              <a:t> new SSH consoles / windows and repeat the following in each:</a:t>
            </a:r>
            <a:endParaRPr/>
          </a:p>
          <a:p>
            <a:pPr indent="0" lvl="0" marL="0" rtl="0" algn="l">
              <a:spcBef>
                <a:spcPts val="500"/>
              </a:spcBef>
              <a:spcAft>
                <a:spcPts val="500"/>
              </a:spcAft>
              <a:buNone/>
            </a:pPr>
            <a:r>
              <a:t/>
            </a:r>
            <a:endParaRPr sz="1400">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13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Start and configure haproxy (outside of Studio)</a:t>
            </a:r>
            <a:endParaRPr sz="2400"/>
          </a:p>
        </p:txBody>
      </p:sp>
      <p:sp>
        <p:nvSpPr>
          <p:cNvPr id="1197" name="Google Shape;1197;p134"/>
          <p:cNvSpPr txBox="1"/>
          <p:nvPr>
            <p:ph idx="1" type="body"/>
          </p:nvPr>
        </p:nvSpPr>
        <p:spPr>
          <a:xfrm>
            <a:off x="381000" y="3900025"/>
            <a:ext cx="8382000" cy="1456200"/>
          </a:xfrm>
          <a:prstGeom prst="rect">
            <a:avLst/>
          </a:prstGeom>
        </p:spPr>
        <p:txBody>
          <a:bodyPr anchorCtr="0" anchor="t" bIns="68575" lIns="68575" spcFirstLastPara="1" rIns="68575" wrap="square" tIns="68575">
            <a:noAutofit/>
          </a:bodyPr>
          <a:lstStyle/>
          <a:p>
            <a:pPr indent="0" lvl="0" marL="0" rtl="0" algn="l">
              <a:spcBef>
                <a:spcPts val="500"/>
              </a:spcBef>
              <a:spcAft>
                <a:spcPts val="0"/>
              </a:spcAft>
              <a:buNone/>
            </a:pPr>
            <a:r>
              <a:t/>
            </a:r>
            <a:endParaRPr/>
          </a:p>
          <a:p>
            <a:pPr indent="-342900" lvl="0" marL="457200" rtl="0" algn="l">
              <a:lnSpc>
                <a:spcPct val="100000"/>
              </a:lnSpc>
              <a:spcBef>
                <a:spcPts val="500"/>
              </a:spcBef>
              <a:spcAft>
                <a:spcPts val="0"/>
              </a:spcAft>
              <a:buClr>
                <a:schemeClr val="accent1"/>
              </a:buClr>
              <a:buSzPts val="1800"/>
              <a:buFont typeface="Raleway"/>
              <a:buChar char="●"/>
            </a:pPr>
            <a:r>
              <a:rPr lang="en-US"/>
              <a:t>Result: haproxy Hab package running in a container on port 8000</a:t>
            </a:r>
            <a:endParaRPr/>
          </a:p>
          <a:p>
            <a:pPr indent="0" lvl="0" marL="0" rtl="0" algn="l">
              <a:spcBef>
                <a:spcPts val="500"/>
              </a:spcBef>
              <a:spcAft>
                <a:spcPts val="500"/>
              </a:spcAft>
              <a:buNone/>
            </a:pPr>
            <a:r>
              <a:t/>
            </a:r>
            <a:endParaRPr/>
          </a:p>
        </p:txBody>
      </p:sp>
      <p:sp>
        <p:nvSpPr>
          <p:cNvPr id="1198" name="Google Shape;1198;p134"/>
          <p:cNvSpPr/>
          <p:nvPr/>
        </p:nvSpPr>
        <p:spPr>
          <a:xfrm>
            <a:off x="381000" y="1618725"/>
            <a:ext cx="8382000" cy="2670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a:t>
            </a:r>
            <a:r>
              <a:rPr lang="en-US" sz="1200">
                <a:solidFill>
                  <a:srgbClr val="FFFFFF"/>
                </a:solidFill>
                <a:latin typeface="Consolas"/>
                <a:ea typeface="Consolas"/>
                <a:cs typeface="Consolas"/>
                <a:sym typeface="Consolas"/>
              </a:rPr>
              <a:t>cd habitat_jumpstart/national-parks/</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source results/last_docker_export.env</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sudo </a:t>
            </a:r>
            <a:r>
              <a:rPr lang="en-US" sz="1200">
                <a:solidFill>
                  <a:srgbClr val="FFFFFF"/>
                </a:solidFill>
                <a:latin typeface="Consolas"/>
                <a:ea typeface="Consolas"/>
                <a:cs typeface="Consolas"/>
                <a:sym typeface="Consolas"/>
              </a:rPr>
              <a:t>docker run -d -p 8085:8085 -p 8000:8000 core/haproxy --bind backend:national-parks.default --peer </a:t>
            </a:r>
            <a:r>
              <a:rPr lang="en-US" sz="1200">
                <a:solidFill>
                  <a:srgbClr val="FFFF00"/>
                </a:solidFill>
                <a:latin typeface="Consolas"/>
                <a:ea typeface="Consolas"/>
                <a:cs typeface="Consolas"/>
                <a:sym typeface="Consolas"/>
              </a:rPr>
              <a:t>&lt;PRIVATE_WORKSTATION_IP&gt;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sudo hab config apply haproxy.default $(date +%s) habitat/haproxy.toml</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sz="1200">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199" name="Google Shape;1199;p134"/>
          <p:cNvSpPr/>
          <p:nvPr/>
        </p:nvSpPr>
        <p:spPr>
          <a:xfrm>
            <a:off x="380996" y="14507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4"/>
          <p:cNvSpPr/>
          <p:nvPr/>
        </p:nvSpPr>
        <p:spPr>
          <a:xfrm>
            <a:off x="434640" y="1508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4"/>
          <p:cNvSpPr/>
          <p:nvPr/>
        </p:nvSpPr>
        <p:spPr>
          <a:xfrm>
            <a:off x="606740" y="1508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4"/>
          <p:cNvSpPr/>
          <p:nvPr/>
        </p:nvSpPr>
        <p:spPr>
          <a:xfrm>
            <a:off x="778840" y="15080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34"/>
          <p:cNvSpPr txBox="1"/>
          <p:nvPr/>
        </p:nvSpPr>
        <p:spPr>
          <a:xfrm>
            <a:off x="381000" y="821825"/>
            <a:ext cx="8015400" cy="622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800">
                <a:solidFill>
                  <a:schemeClr val="accent1"/>
                </a:solidFill>
                <a:latin typeface="Raleway"/>
                <a:ea typeface="Raleway"/>
                <a:cs typeface="Raleway"/>
                <a:sym typeface="Raleway"/>
              </a:rPr>
              <a:t>Open one more SSH session and execute the following:</a:t>
            </a:r>
            <a:endParaRPr sz="1800">
              <a:solidFill>
                <a:schemeClr val="accent1"/>
              </a:solidFill>
              <a:latin typeface="Raleway"/>
              <a:ea typeface="Raleway"/>
              <a:cs typeface="Raleway"/>
              <a:sym typeface="Raleway"/>
            </a:endParaRPr>
          </a:p>
          <a:p>
            <a:pPr indent="0" lvl="0" marL="0" rtl="0" algn="l">
              <a:spcBef>
                <a:spcPts val="5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63"/>
          <p:cNvSpPr/>
          <p:nvPr/>
        </p:nvSpPr>
        <p:spPr>
          <a:xfrm>
            <a:off x="6746950" y="2398318"/>
            <a:ext cx="2181600" cy="1991400"/>
          </a:xfrm>
          <a:prstGeom prst="rect">
            <a:avLst/>
          </a:prstGeom>
          <a:noFill/>
          <a:ln cap="flat" cmpd="sng" w="28575">
            <a:solidFill>
              <a:srgbClr val="072B4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63" title="Points scored"/>
          <p:cNvPicPr preferRelativeResize="0"/>
          <p:nvPr/>
        </p:nvPicPr>
        <p:blipFill>
          <a:blip r:embed="rId3">
            <a:alphaModFix/>
          </a:blip>
          <a:stretch>
            <a:fillRect/>
          </a:stretch>
        </p:blipFill>
        <p:spPr>
          <a:xfrm>
            <a:off x="3613350" y="2695525"/>
            <a:ext cx="2972001" cy="1837674"/>
          </a:xfrm>
          <a:prstGeom prst="rect">
            <a:avLst/>
          </a:prstGeom>
          <a:noFill/>
          <a:ln>
            <a:noFill/>
          </a:ln>
        </p:spPr>
      </p:pic>
      <p:sp>
        <p:nvSpPr>
          <p:cNvPr id="315" name="Google Shape;315;p63"/>
          <p:cNvSpPr txBox="1"/>
          <p:nvPr>
            <p:ph type="title"/>
          </p:nvPr>
        </p:nvSpPr>
        <p:spPr>
          <a:xfrm>
            <a:off x="381003" y="342902"/>
            <a:ext cx="8382000" cy="51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Survey Insights</a:t>
            </a:r>
            <a:endParaRPr/>
          </a:p>
        </p:txBody>
      </p:sp>
      <p:grpSp>
        <p:nvGrpSpPr>
          <p:cNvPr id="316" name="Google Shape;316;p63"/>
          <p:cNvGrpSpPr/>
          <p:nvPr/>
        </p:nvGrpSpPr>
        <p:grpSpPr>
          <a:xfrm>
            <a:off x="5695136" y="954382"/>
            <a:ext cx="2295737" cy="955734"/>
            <a:chOff x="2159114" y="2703800"/>
            <a:chExt cx="4456011" cy="1855074"/>
          </a:xfrm>
        </p:grpSpPr>
        <p:pic>
          <p:nvPicPr>
            <p:cNvPr id="317" name="Google Shape;317;p63" title="Points scored"/>
            <p:cNvPicPr preferRelativeResize="0"/>
            <p:nvPr/>
          </p:nvPicPr>
          <p:blipFill>
            <a:blip r:embed="rId4">
              <a:alphaModFix/>
            </a:blip>
            <a:stretch>
              <a:fillRect/>
            </a:stretch>
          </p:blipFill>
          <p:spPr>
            <a:xfrm>
              <a:off x="2159114" y="2703800"/>
              <a:ext cx="3000135" cy="1855074"/>
            </a:xfrm>
            <a:prstGeom prst="rect">
              <a:avLst/>
            </a:prstGeom>
            <a:noFill/>
            <a:ln>
              <a:noFill/>
            </a:ln>
          </p:spPr>
        </p:pic>
        <p:cxnSp>
          <p:nvCxnSpPr>
            <p:cNvPr id="318" name="Google Shape;318;p63"/>
            <p:cNvCxnSpPr>
              <a:endCxn id="319" idx="2"/>
            </p:cNvCxnSpPr>
            <p:nvPr/>
          </p:nvCxnSpPr>
          <p:spPr>
            <a:xfrm>
              <a:off x="5446025" y="4380575"/>
              <a:ext cx="1001100" cy="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63"/>
            <p:cNvSpPr/>
            <p:nvPr/>
          </p:nvSpPr>
          <p:spPr>
            <a:xfrm>
              <a:off x="5446850" y="3090375"/>
              <a:ext cx="336000" cy="1290300"/>
            </a:xfrm>
            <a:prstGeom prst="rect">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3"/>
            <p:cNvSpPr/>
            <p:nvPr/>
          </p:nvSpPr>
          <p:spPr>
            <a:xfrm>
              <a:off x="6279125" y="3503975"/>
              <a:ext cx="336000" cy="876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63"/>
          <p:cNvSpPr txBox="1"/>
          <p:nvPr/>
        </p:nvSpPr>
        <p:spPr>
          <a:xfrm>
            <a:off x="4800450" y="1105700"/>
            <a:ext cx="4085100" cy="6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434343"/>
                </a:solidFill>
                <a:latin typeface="Raleway"/>
                <a:ea typeface="Raleway"/>
                <a:cs typeface="Raleway"/>
                <a:sym typeface="Raleway"/>
              </a:rPr>
              <a:t>Aggressive plans for containerization, most often by lifting, shifting, and modernizing applications.</a:t>
            </a:r>
            <a:endParaRPr sz="1300">
              <a:solidFill>
                <a:srgbClr val="434343"/>
              </a:solidFill>
              <a:latin typeface="Raleway"/>
              <a:ea typeface="Raleway"/>
              <a:cs typeface="Raleway"/>
              <a:sym typeface="Raleway"/>
            </a:endParaRPr>
          </a:p>
        </p:txBody>
      </p:sp>
      <p:sp>
        <p:nvSpPr>
          <p:cNvPr id="322" name="Google Shape;322;p63"/>
          <p:cNvSpPr/>
          <p:nvPr/>
        </p:nvSpPr>
        <p:spPr>
          <a:xfrm>
            <a:off x="4908150" y="952500"/>
            <a:ext cx="3869700" cy="1249500"/>
          </a:xfrm>
          <a:prstGeom prst="rect">
            <a:avLst/>
          </a:prstGeom>
          <a:solidFill>
            <a:srgbClr val="FFFFFF">
              <a:alpha val="6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3"/>
          <p:cNvSpPr txBox="1"/>
          <p:nvPr/>
        </p:nvSpPr>
        <p:spPr>
          <a:xfrm>
            <a:off x="3704050" y="2154700"/>
            <a:ext cx="27906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Which is the most challenging aspect of the application lifecycle?</a:t>
            </a:r>
            <a:endParaRPr sz="1100">
              <a:solidFill>
                <a:srgbClr val="072B41"/>
              </a:solidFill>
              <a:latin typeface="Raleway"/>
              <a:ea typeface="Raleway"/>
              <a:cs typeface="Raleway"/>
              <a:sym typeface="Raleway"/>
            </a:endParaRPr>
          </a:p>
        </p:txBody>
      </p:sp>
      <p:sp>
        <p:nvSpPr>
          <p:cNvPr id="324" name="Google Shape;324;p63"/>
          <p:cNvSpPr txBox="1"/>
          <p:nvPr/>
        </p:nvSpPr>
        <p:spPr>
          <a:xfrm>
            <a:off x="4410700" y="4395100"/>
            <a:ext cx="13773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B5394"/>
                </a:solidFill>
                <a:latin typeface="Raleway"/>
                <a:ea typeface="Raleway"/>
                <a:cs typeface="Raleway"/>
                <a:sym typeface="Raleway"/>
              </a:rPr>
              <a:t>Management</a:t>
            </a:r>
            <a:endParaRPr b="1">
              <a:solidFill>
                <a:srgbClr val="0B5394"/>
              </a:solidFill>
              <a:latin typeface="Raleway"/>
              <a:ea typeface="Raleway"/>
              <a:cs typeface="Raleway"/>
              <a:sym typeface="Raleway"/>
            </a:endParaRPr>
          </a:p>
        </p:txBody>
      </p:sp>
      <p:sp>
        <p:nvSpPr>
          <p:cNvPr id="325" name="Google Shape;325;p63"/>
          <p:cNvSpPr txBox="1"/>
          <p:nvPr/>
        </p:nvSpPr>
        <p:spPr>
          <a:xfrm>
            <a:off x="5096175" y="3343413"/>
            <a:ext cx="828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rgbClr val="FFFFFF"/>
                </a:solidFill>
              </a:rPr>
              <a:t>44%</a:t>
            </a:r>
            <a:endParaRPr b="1" sz="1900">
              <a:solidFill>
                <a:srgbClr val="FFFFFF"/>
              </a:solidFill>
            </a:endParaRPr>
          </a:p>
        </p:txBody>
      </p:sp>
      <p:pic>
        <p:nvPicPr>
          <p:cNvPr id="326" name="Google Shape;326;p63" title="Points scored"/>
          <p:cNvPicPr preferRelativeResize="0"/>
          <p:nvPr/>
        </p:nvPicPr>
        <p:blipFill>
          <a:blip r:embed="rId5">
            <a:alphaModFix/>
          </a:blip>
          <a:stretch>
            <a:fillRect/>
          </a:stretch>
        </p:blipFill>
        <p:spPr>
          <a:xfrm>
            <a:off x="479763" y="2695537"/>
            <a:ext cx="2971998" cy="1837674"/>
          </a:xfrm>
          <a:prstGeom prst="rect">
            <a:avLst/>
          </a:prstGeom>
          <a:noFill/>
          <a:ln>
            <a:noFill/>
          </a:ln>
        </p:spPr>
      </p:pic>
      <p:sp>
        <p:nvSpPr>
          <p:cNvPr id="327" name="Google Shape;327;p63"/>
          <p:cNvSpPr txBox="1"/>
          <p:nvPr/>
        </p:nvSpPr>
        <p:spPr>
          <a:xfrm>
            <a:off x="570463" y="2154700"/>
            <a:ext cx="27906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072B41"/>
                </a:solidFill>
                <a:latin typeface="Raleway"/>
                <a:ea typeface="Raleway"/>
                <a:cs typeface="Raleway"/>
                <a:sym typeface="Raleway"/>
              </a:rPr>
              <a:t>What percent of production apps run in the following environments?</a:t>
            </a:r>
            <a:endParaRPr sz="1100">
              <a:solidFill>
                <a:srgbClr val="072B41"/>
              </a:solidFill>
              <a:latin typeface="Raleway"/>
              <a:ea typeface="Raleway"/>
              <a:cs typeface="Raleway"/>
              <a:sym typeface="Raleway"/>
            </a:endParaRPr>
          </a:p>
        </p:txBody>
      </p:sp>
      <p:sp>
        <p:nvSpPr>
          <p:cNvPr id="328" name="Google Shape;328;p63"/>
          <p:cNvSpPr txBox="1"/>
          <p:nvPr/>
        </p:nvSpPr>
        <p:spPr>
          <a:xfrm>
            <a:off x="6789131" y="2202000"/>
            <a:ext cx="2139600" cy="235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072B41"/>
                </a:solidFill>
                <a:latin typeface="Raleway"/>
                <a:ea typeface="Raleway"/>
                <a:cs typeface="Raleway"/>
                <a:sym typeface="Raleway"/>
              </a:rPr>
              <a:t>Environments are heavily heterogeneous, and application management is most challenging.</a:t>
            </a:r>
            <a:endParaRPr b="1" sz="1700">
              <a:solidFill>
                <a:srgbClr val="072B41"/>
              </a:solidFill>
              <a:latin typeface="Raleway"/>
              <a:ea typeface="Raleway"/>
              <a:cs typeface="Raleway"/>
              <a:sym typeface="Raleway"/>
            </a:endParaRPr>
          </a:p>
        </p:txBody>
      </p:sp>
      <p:cxnSp>
        <p:nvCxnSpPr>
          <p:cNvPr id="329" name="Google Shape;329;p63"/>
          <p:cNvCxnSpPr/>
          <p:nvPr/>
        </p:nvCxnSpPr>
        <p:spPr>
          <a:xfrm>
            <a:off x="479769" y="1868641"/>
            <a:ext cx="795300" cy="6600"/>
          </a:xfrm>
          <a:prstGeom prst="straightConnector1">
            <a:avLst/>
          </a:prstGeom>
          <a:noFill/>
          <a:ln cap="flat" cmpd="sng" w="9525">
            <a:solidFill>
              <a:schemeClr val="dk2"/>
            </a:solidFill>
            <a:prstDash val="solid"/>
            <a:round/>
            <a:headEnd len="med" w="med" type="none"/>
            <a:tailEnd len="med" w="med" type="none"/>
          </a:ln>
        </p:spPr>
      </p:cxnSp>
      <p:grpSp>
        <p:nvGrpSpPr>
          <p:cNvPr id="330" name="Google Shape;330;p63"/>
          <p:cNvGrpSpPr/>
          <p:nvPr/>
        </p:nvGrpSpPr>
        <p:grpSpPr>
          <a:xfrm>
            <a:off x="480076" y="963426"/>
            <a:ext cx="3923894" cy="937650"/>
            <a:chOff x="480076" y="963426"/>
            <a:chExt cx="3923894" cy="937650"/>
          </a:xfrm>
        </p:grpSpPr>
        <p:pic>
          <p:nvPicPr>
            <p:cNvPr id="331" name="Google Shape;331;p63" title="Chart"/>
            <p:cNvPicPr preferRelativeResize="0"/>
            <p:nvPr/>
          </p:nvPicPr>
          <p:blipFill>
            <a:blip r:embed="rId6">
              <a:alphaModFix/>
            </a:blip>
            <a:stretch>
              <a:fillRect/>
            </a:stretch>
          </p:blipFill>
          <p:spPr>
            <a:xfrm>
              <a:off x="2888045" y="963426"/>
              <a:ext cx="1515925" cy="937650"/>
            </a:xfrm>
            <a:prstGeom prst="rect">
              <a:avLst/>
            </a:prstGeom>
            <a:noFill/>
            <a:ln>
              <a:noFill/>
            </a:ln>
          </p:spPr>
        </p:pic>
        <p:sp>
          <p:nvSpPr>
            <p:cNvPr id="332" name="Google Shape;332;p63"/>
            <p:cNvSpPr/>
            <p:nvPr/>
          </p:nvSpPr>
          <p:spPr>
            <a:xfrm>
              <a:off x="480076" y="1112048"/>
              <a:ext cx="178800" cy="756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3"/>
            <p:cNvSpPr/>
            <p:nvPr/>
          </p:nvSpPr>
          <p:spPr>
            <a:xfrm>
              <a:off x="718537" y="1419296"/>
              <a:ext cx="123900" cy="44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3"/>
            <p:cNvSpPr/>
            <p:nvPr/>
          </p:nvSpPr>
          <p:spPr>
            <a:xfrm>
              <a:off x="902084" y="1451395"/>
              <a:ext cx="123900" cy="4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3"/>
            <p:cNvSpPr/>
            <p:nvPr/>
          </p:nvSpPr>
          <p:spPr>
            <a:xfrm>
              <a:off x="1085632" y="1488083"/>
              <a:ext cx="123900" cy="38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63" title="Points scored"/>
            <p:cNvPicPr preferRelativeResize="0"/>
            <p:nvPr/>
          </p:nvPicPr>
          <p:blipFill>
            <a:blip r:embed="rId7">
              <a:alphaModFix/>
            </a:blip>
            <a:stretch>
              <a:fillRect/>
            </a:stretch>
          </p:blipFill>
          <p:spPr>
            <a:xfrm>
              <a:off x="1447115" y="964211"/>
              <a:ext cx="1515927" cy="936083"/>
            </a:xfrm>
            <a:prstGeom prst="rect">
              <a:avLst/>
            </a:prstGeom>
            <a:noFill/>
            <a:ln>
              <a:noFill/>
            </a:ln>
          </p:spPr>
        </p:pic>
      </p:grpSp>
      <p:sp>
        <p:nvSpPr>
          <p:cNvPr id="337" name="Google Shape;337;p63"/>
          <p:cNvSpPr txBox="1"/>
          <p:nvPr/>
        </p:nvSpPr>
        <p:spPr>
          <a:xfrm>
            <a:off x="617175" y="1105700"/>
            <a:ext cx="3324900" cy="6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434343"/>
                </a:solidFill>
                <a:latin typeface="Raleway"/>
                <a:ea typeface="Raleway"/>
                <a:cs typeface="Raleway"/>
                <a:sym typeface="Raleway"/>
              </a:rPr>
              <a:t>Speed is success for applications - but achieving speed is a big challenge.</a:t>
            </a:r>
            <a:endParaRPr sz="1300">
              <a:solidFill>
                <a:srgbClr val="434343"/>
              </a:solidFill>
              <a:latin typeface="Raleway"/>
              <a:ea typeface="Raleway"/>
              <a:cs typeface="Raleway"/>
              <a:sym typeface="Raleway"/>
            </a:endParaRPr>
          </a:p>
        </p:txBody>
      </p:sp>
      <p:sp>
        <p:nvSpPr>
          <p:cNvPr id="338" name="Google Shape;338;p63"/>
          <p:cNvSpPr/>
          <p:nvPr/>
        </p:nvSpPr>
        <p:spPr>
          <a:xfrm>
            <a:off x="344775" y="848250"/>
            <a:ext cx="3869700" cy="1249500"/>
          </a:xfrm>
          <a:prstGeom prst="rect">
            <a:avLst/>
          </a:prstGeom>
          <a:solidFill>
            <a:srgbClr val="FFFFFF">
              <a:alpha val="68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3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Celebrate that you have deployed a balanced app managed by a Hab Supervisor Ring!</a:t>
            </a:r>
            <a:endParaRPr sz="2400"/>
          </a:p>
        </p:txBody>
      </p:sp>
      <p:sp>
        <p:nvSpPr>
          <p:cNvPr id="1209" name="Google Shape;1209;p135"/>
          <p:cNvSpPr txBox="1"/>
          <p:nvPr>
            <p:ph idx="1" type="body"/>
          </p:nvPr>
        </p:nvSpPr>
        <p:spPr>
          <a:xfrm>
            <a:off x="343925" y="1587450"/>
            <a:ext cx="8382000" cy="24774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Point your browser to </a:t>
            </a:r>
            <a:r>
              <a:rPr lang="en-US">
                <a:solidFill>
                  <a:srgbClr val="6D9EEB"/>
                </a:solidFill>
              </a:rPr>
              <a:t>http://&lt;public ip&gt;:8085/national-parks/</a:t>
            </a:r>
            <a:r>
              <a:rPr lang="en-US"/>
              <a:t> and you should now see the app balanced across 3 containers!</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t>Now browse to </a:t>
            </a:r>
            <a:r>
              <a:rPr lang="en-US">
                <a:solidFill>
                  <a:srgbClr val="6FA8DC"/>
                </a:solidFill>
              </a:rPr>
              <a:t>http://&lt;public ip&gt;:8000/haproxy-stats</a:t>
            </a:r>
            <a:r>
              <a:rPr lang="en-US"/>
              <a:t> and use “admin” and “password” as username and password. This shows the app containers binding with haproxy.</a:t>
            </a:r>
            <a:endParaRPr/>
          </a:p>
          <a:p>
            <a:pPr indent="0" lvl="0" marL="0" rtl="0" algn="l">
              <a:spcBef>
                <a:spcPts val="500"/>
              </a:spcBef>
              <a:spcAft>
                <a:spcPts val="0"/>
              </a:spcAft>
              <a:buNone/>
            </a:pPr>
            <a:r>
              <a:t/>
            </a:r>
            <a:endParaRPr/>
          </a:p>
          <a:p>
            <a:pPr indent="-298450" lvl="0" marL="457200" rtl="0" algn="l">
              <a:spcBef>
                <a:spcPts val="500"/>
              </a:spcBef>
              <a:spcAft>
                <a:spcPts val="0"/>
              </a:spcAft>
              <a:buSzPts val="1100"/>
              <a:buChar char="●"/>
            </a:pPr>
            <a:r>
              <a:rPr lang="en-US">
                <a:solidFill>
                  <a:srgbClr val="6FA8DC"/>
                </a:solidFill>
              </a:rPr>
              <a:t>Add another</a:t>
            </a:r>
            <a:r>
              <a:rPr lang="en-US"/>
              <a:t> national-parks container and watch the backend pool grow!</a:t>
            </a:r>
            <a:endParaRPr/>
          </a:p>
          <a:p>
            <a:pPr indent="0" lvl="0" marL="0" rtl="0" algn="l">
              <a:spcBef>
                <a:spcPts val="500"/>
              </a:spcBef>
              <a:spcAft>
                <a:spcPts val="5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pic>
        <p:nvPicPr>
          <p:cNvPr id="1214" name="Google Shape;1214;p136"/>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1215" name="Google Shape;1215;p136"/>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7: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Deploy new changes to your locally running Hab app</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500"/>
              </a:spcAft>
              <a:buNone/>
            </a:pPr>
            <a:r>
              <a:rPr lang="en-US" sz="1500">
                <a:solidFill>
                  <a:schemeClr val="lt1"/>
                </a:solidFill>
                <a:latin typeface="Raleway"/>
                <a:ea typeface="Raleway"/>
                <a:cs typeface="Raleway"/>
                <a:sym typeface="Raleway"/>
              </a:rPr>
              <a:t>O</a:t>
            </a:r>
            <a:endParaRPr sz="3300">
              <a:solidFill>
                <a:schemeClr val="accent1"/>
              </a:solidFill>
              <a:latin typeface="Raleway"/>
              <a:ea typeface="Raleway"/>
              <a:cs typeface="Raleway"/>
              <a:sym typeface="Raleway"/>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37"/>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Update your running National Parks Hab app</a:t>
            </a:r>
            <a:endParaRPr/>
          </a:p>
        </p:txBody>
      </p:sp>
      <p:sp>
        <p:nvSpPr>
          <p:cNvPr id="1221" name="Google Shape;1221;p137"/>
          <p:cNvSpPr txBox="1"/>
          <p:nvPr>
            <p:ph idx="1" type="body"/>
          </p:nvPr>
        </p:nvSpPr>
        <p:spPr>
          <a:xfrm>
            <a:off x="381000" y="903525"/>
            <a:ext cx="8382000" cy="4147800"/>
          </a:xfrm>
          <a:prstGeom prst="rect">
            <a:avLst/>
          </a:prstGeom>
        </p:spPr>
        <p:txBody>
          <a:bodyPr anchorCtr="0" anchor="t" bIns="68575" lIns="68575" spcFirstLastPara="1" rIns="68575" wrap="square" tIns="68575">
            <a:noAutofit/>
          </a:bodyPr>
          <a:lstStyle/>
          <a:p>
            <a:pPr indent="-317500" lvl="0" marL="457200" rtl="0" algn="l">
              <a:spcBef>
                <a:spcPts val="500"/>
              </a:spcBef>
              <a:spcAft>
                <a:spcPts val="0"/>
              </a:spcAft>
              <a:buClr>
                <a:srgbClr val="666666"/>
              </a:buClr>
              <a:buSzPts val="1400"/>
              <a:buAutoNum type="arabicPeriod"/>
            </a:pPr>
            <a:r>
              <a:rPr lang="en-US" sz="1400">
                <a:solidFill>
                  <a:srgbClr val="666666"/>
                </a:solidFill>
              </a:rPr>
              <a:t>Change</a:t>
            </a:r>
            <a:r>
              <a:rPr lang="en-US" sz="1400">
                <a:solidFill>
                  <a:srgbClr val="666666"/>
                </a:solidFill>
              </a:rPr>
              <a:t> the pkg_version in your </a:t>
            </a:r>
            <a:r>
              <a:rPr lang="en-US" sz="1400">
                <a:solidFill>
                  <a:srgbClr val="666666"/>
                </a:solidFill>
                <a:latin typeface="Courier New"/>
                <a:ea typeface="Courier New"/>
                <a:cs typeface="Courier New"/>
                <a:sym typeface="Courier New"/>
              </a:rPr>
              <a:t>plan.sh</a:t>
            </a:r>
            <a:r>
              <a:rPr lang="en-US" sz="1400">
                <a:solidFill>
                  <a:srgbClr val="666666"/>
                </a:solidFill>
              </a:rPr>
              <a:t> to any version greater than what it is currently set to.  (i.e 6.3.2)</a:t>
            </a:r>
            <a:endParaRPr sz="1400">
              <a:solidFill>
                <a:srgbClr val="666666"/>
              </a:solidFill>
            </a:endParaRPr>
          </a:p>
          <a:p>
            <a:pPr indent="-317500" lvl="0" marL="457200" rtl="0" algn="l">
              <a:spcBef>
                <a:spcPts val="0"/>
              </a:spcBef>
              <a:spcAft>
                <a:spcPts val="0"/>
              </a:spcAft>
              <a:buClr>
                <a:srgbClr val="666666"/>
              </a:buClr>
              <a:buSzPts val="1400"/>
              <a:buAutoNum type="arabicPeriod"/>
            </a:pPr>
            <a:r>
              <a:rPr lang="en-US" sz="1400">
                <a:solidFill>
                  <a:srgbClr val="666666"/>
                </a:solidFill>
              </a:rPr>
              <a:t>Update the &lt;h1&gt; title in </a:t>
            </a:r>
            <a:r>
              <a:rPr lang="en-US" sz="1400">
                <a:solidFill>
                  <a:srgbClr val="666666"/>
                </a:solidFill>
                <a:latin typeface="Courier New"/>
                <a:ea typeface="Courier New"/>
                <a:cs typeface="Courier New"/>
                <a:sym typeface="Courier New"/>
              </a:rPr>
              <a:t>src/main/webapp/index.html</a:t>
            </a:r>
            <a:endParaRPr sz="1400">
              <a:solidFill>
                <a:srgbClr val="666666"/>
              </a:solidFill>
              <a:latin typeface="Courier New"/>
              <a:ea typeface="Courier New"/>
              <a:cs typeface="Courier New"/>
              <a:sym typeface="Courier New"/>
            </a:endParaRPr>
          </a:p>
          <a:p>
            <a:pPr indent="-317500" lvl="0" marL="457200" rtl="0" algn="l">
              <a:spcBef>
                <a:spcPts val="0"/>
              </a:spcBef>
              <a:spcAft>
                <a:spcPts val="0"/>
              </a:spcAft>
              <a:buClr>
                <a:srgbClr val="666666"/>
              </a:buClr>
              <a:buSzPts val="1400"/>
              <a:buAutoNum type="arabicPeriod"/>
            </a:pPr>
            <a:r>
              <a:rPr lang="en-US" sz="1400">
                <a:solidFill>
                  <a:srgbClr val="666666"/>
                </a:solidFill>
              </a:rPr>
              <a:t>Do a </a:t>
            </a:r>
            <a:r>
              <a:rPr lang="en-US" sz="1400">
                <a:solidFill>
                  <a:srgbClr val="666666"/>
                </a:solidFill>
              </a:rPr>
              <a:t>local build </a:t>
            </a:r>
            <a:endParaRPr sz="1400">
              <a:solidFill>
                <a:srgbClr val="666666"/>
              </a:solidFill>
            </a:endParaRPr>
          </a:p>
          <a:p>
            <a:pPr indent="-317500" lvl="0" marL="457200" rtl="0" algn="l">
              <a:spcBef>
                <a:spcPts val="0"/>
              </a:spcBef>
              <a:spcAft>
                <a:spcPts val="0"/>
              </a:spcAft>
              <a:buClr>
                <a:srgbClr val="666666"/>
              </a:buClr>
              <a:buSzPts val="1400"/>
              <a:buAutoNum type="arabicPeriod"/>
            </a:pPr>
            <a:r>
              <a:rPr lang="en-US" sz="1400">
                <a:solidFill>
                  <a:srgbClr val="666666"/>
                </a:solidFill>
              </a:rPr>
              <a:t>Promote the package into the Stable channel</a:t>
            </a:r>
            <a:endParaRPr sz="1400">
              <a:solidFill>
                <a:srgbClr val="666666"/>
              </a:solidFill>
            </a:endParaRPr>
          </a:p>
          <a:p>
            <a:pPr indent="0" lvl="0" marL="0" rtl="0" algn="l">
              <a:spcBef>
                <a:spcPts val="500"/>
              </a:spcBef>
              <a:spcAft>
                <a:spcPts val="0"/>
              </a:spcAft>
              <a:buNone/>
            </a:pPr>
            <a:r>
              <a:t/>
            </a:r>
            <a:endParaRPr sz="1400">
              <a:solidFill>
                <a:srgbClr val="666666"/>
              </a:solidFill>
            </a:endParaRPr>
          </a:p>
          <a:p>
            <a:pPr indent="-298450" lvl="0" marL="457200" rtl="0" algn="l">
              <a:spcBef>
                <a:spcPts val="500"/>
              </a:spcBef>
              <a:spcAft>
                <a:spcPts val="0"/>
              </a:spcAft>
              <a:buClr>
                <a:srgbClr val="666666"/>
              </a:buClr>
              <a:buSzPts val="1100"/>
              <a:buAutoNum type="arabicPeriod"/>
            </a:pPr>
            <a:r>
              <a:t/>
            </a:r>
            <a:endParaRPr>
              <a:solidFill>
                <a:srgbClr val="666666"/>
              </a:solidFill>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latin typeface="Consolas"/>
              <a:ea typeface="Consolas"/>
              <a:cs typeface="Consolas"/>
              <a:sym typeface="Consolas"/>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US"/>
              <a:t>Refresh your browser pointed to </a:t>
            </a:r>
            <a:r>
              <a:rPr lang="en-US">
                <a:solidFill>
                  <a:srgbClr val="3C78D8"/>
                </a:solidFill>
              </a:rPr>
              <a:t>http://&lt;public ip&gt;:8085/national-parks/</a:t>
            </a:r>
            <a:r>
              <a:rPr lang="en-US"/>
              <a:t> and you should see an updated version within 60 seconds!</a:t>
            </a:r>
            <a:endParaRPr/>
          </a:p>
          <a:p>
            <a:pPr indent="0" lvl="0" marL="0" rtl="0" algn="l">
              <a:spcBef>
                <a:spcPts val="500"/>
              </a:spcBef>
              <a:spcAft>
                <a:spcPts val="500"/>
              </a:spcAft>
              <a:buNone/>
            </a:pPr>
            <a:r>
              <a:t/>
            </a:r>
            <a:endParaRPr/>
          </a:p>
        </p:txBody>
      </p:sp>
      <p:sp>
        <p:nvSpPr>
          <p:cNvPr id="1222" name="Google Shape;1222;p137"/>
          <p:cNvSpPr/>
          <p:nvPr/>
        </p:nvSpPr>
        <p:spPr>
          <a:xfrm>
            <a:off x="381000" y="2403425"/>
            <a:ext cx="8382000" cy="16707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export HAB_AUTH_TOKEN=</a:t>
            </a:r>
            <a:r>
              <a:rPr lang="en-US" sz="1200">
                <a:solidFill>
                  <a:srgbClr val="FF9900"/>
                </a:solidFill>
                <a:latin typeface="Consolas"/>
                <a:ea typeface="Consolas"/>
                <a:cs typeface="Consolas"/>
                <a:sym typeface="Consolas"/>
              </a:rPr>
              <a:t>&lt;Your Builder Personal Access Token&gt;</a:t>
            </a:r>
            <a:endParaRPr sz="1200">
              <a:solidFill>
                <a:srgbClr val="FF99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FFFFFF"/>
                </a:solidFill>
                <a:latin typeface="Consolas"/>
                <a:ea typeface="Consolas"/>
                <a:cs typeface="Consolas"/>
                <a:sym typeface="Consolas"/>
              </a:rPr>
              <a:t>$ hab studio enter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build</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source results/last_build.env</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upload results/$pkg_artifact</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sz="1200">
                <a:solidFill>
                  <a:srgbClr val="93C47D"/>
                </a:solidFill>
                <a:latin typeface="Consolas"/>
                <a:ea typeface="Consolas"/>
                <a:cs typeface="Consolas"/>
                <a:sym typeface="Consolas"/>
              </a:rPr>
              <a:t>[default:</a:t>
            </a:r>
            <a:r>
              <a:rPr lang="en-US" sz="1200">
                <a:solidFill>
                  <a:srgbClr val="FF00FF"/>
                </a:solidFill>
                <a:latin typeface="Consolas"/>
                <a:ea typeface="Consolas"/>
                <a:cs typeface="Consolas"/>
                <a:sym typeface="Consolas"/>
              </a:rPr>
              <a:t>/src</a:t>
            </a:r>
            <a:r>
              <a:rPr lang="en-US" sz="1200">
                <a:solidFill>
                  <a:srgbClr val="93C47D"/>
                </a:solidFill>
                <a:latin typeface="Consolas"/>
                <a:ea typeface="Consolas"/>
                <a:cs typeface="Consolas"/>
                <a:sym typeface="Consolas"/>
              </a:rPr>
              <a:t>:</a:t>
            </a:r>
            <a:r>
              <a:rPr lang="en-US" sz="1200">
                <a:solidFill>
                  <a:srgbClr val="FFFFFF"/>
                </a:solidFill>
                <a:latin typeface="Consolas"/>
                <a:ea typeface="Consolas"/>
                <a:cs typeface="Consolas"/>
                <a:sym typeface="Consolas"/>
              </a:rPr>
              <a:t>0</a:t>
            </a:r>
            <a:r>
              <a:rPr lang="en-US" sz="1200">
                <a:solidFill>
                  <a:srgbClr val="93C47D"/>
                </a:solidFill>
                <a:latin typeface="Consolas"/>
                <a:ea typeface="Consolas"/>
                <a:cs typeface="Consolas"/>
                <a:sym typeface="Consolas"/>
              </a:rPr>
              <a:t>]#</a:t>
            </a:r>
            <a:r>
              <a:rPr lang="en-US" sz="1200">
                <a:solidFill>
                  <a:srgbClr val="FEFEFE"/>
                </a:solidFill>
                <a:latin typeface="Consolas"/>
                <a:ea typeface="Consolas"/>
                <a:cs typeface="Consolas"/>
                <a:sym typeface="Consolas"/>
              </a:rPr>
              <a:t> </a:t>
            </a:r>
            <a:r>
              <a:rPr lang="en-US" sz="1200">
                <a:solidFill>
                  <a:srgbClr val="FFFF00"/>
                </a:solidFill>
                <a:latin typeface="Consolas"/>
                <a:ea typeface="Consolas"/>
                <a:cs typeface="Consolas"/>
                <a:sym typeface="Consolas"/>
              </a:rPr>
              <a:t>hab pkg promote $pkg_ident stable</a:t>
            </a:r>
            <a:endParaRPr sz="1200">
              <a:solidFill>
                <a:srgbClr val="FFFF00"/>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223" name="Google Shape;1223;p137"/>
          <p:cNvSpPr/>
          <p:nvPr/>
        </p:nvSpPr>
        <p:spPr>
          <a:xfrm>
            <a:off x="380996" y="22354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7"/>
          <p:cNvSpPr/>
          <p:nvPr/>
        </p:nvSpPr>
        <p:spPr>
          <a:xfrm>
            <a:off x="434640" y="22927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7"/>
          <p:cNvSpPr/>
          <p:nvPr/>
        </p:nvSpPr>
        <p:spPr>
          <a:xfrm>
            <a:off x="606740" y="22927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7"/>
          <p:cNvSpPr/>
          <p:nvPr/>
        </p:nvSpPr>
        <p:spPr>
          <a:xfrm>
            <a:off x="778840" y="22927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138"/>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1232" name="Google Shape;1232;p138"/>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8:</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000">
                <a:solidFill>
                  <a:srgbClr val="666666"/>
                </a:solidFill>
                <a:latin typeface="Raleway"/>
                <a:ea typeface="Raleway"/>
                <a:cs typeface="Raleway"/>
                <a:sym typeface="Raleway"/>
              </a:rPr>
              <a:t>How to associating your local app with the Public Builder</a:t>
            </a:r>
            <a:endParaRPr sz="30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0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2400">
                <a:solidFill>
                  <a:srgbClr val="666666"/>
                </a:solidFill>
                <a:latin typeface="Raleway"/>
                <a:ea typeface="Raleway"/>
                <a:cs typeface="Raleway"/>
                <a:sym typeface="Raleway"/>
              </a:rPr>
              <a:t>(i.e. more 1-time admin setup)</a:t>
            </a:r>
            <a:endParaRPr sz="24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500"/>
              </a:spcAft>
              <a:buNone/>
            </a:pPr>
            <a:r>
              <a:rPr lang="en-US" sz="1500">
                <a:solidFill>
                  <a:schemeClr val="lt1"/>
                </a:solidFill>
                <a:latin typeface="Raleway"/>
                <a:ea typeface="Raleway"/>
                <a:cs typeface="Raleway"/>
                <a:sym typeface="Raleway"/>
              </a:rPr>
              <a:t>O</a:t>
            </a:r>
            <a:endParaRPr sz="3300">
              <a:solidFill>
                <a:schemeClr val="accent1"/>
              </a:solidFill>
              <a:latin typeface="Raleway"/>
              <a:ea typeface="Raleway"/>
              <a:cs typeface="Raleway"/>
              <a:sym typeface="Raleway"/>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139"/>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a:t>Hab Studio is great, why bother with Builder?</a:t>
            </a:r>
            <a:endParaRPr/>
          </a:p>
        </p:txBody>
      </p:sp>
      <p:sp>
        <p:nvSpPr>
          <p:cNvPr id="1238" name="Google Shape;1238;p139"/>
          <p:cNvSpPr txBox="1"/>
          <p:nvPr>
            <p:ph idx="1" type="body"/>
          </p:nvPr>
        </p:nvSpPr>
        <p:spPr>
          <a:xfrm>
            <a:off x="381000" y="1035926"/>
            <a:ext cx="8382000" cy="38631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A hosted build service for building Habitat plans</a:t>
            </a:r>
            <a:endParaRPr/>
          </a:p>
          <a:p>
            <a:pPr indent="-298450" lvl="0" marL="457200" rtl="0" algn="l">
              <a:spcBef>
                <a:spcPts val="0"/>
              </a:spcBef>
              <a:spcAft>
                <a:spcPts val="0"/>
              </a:spcAft>
              <a:buSzPts val="1100"/>
              <a:buChar char="●"/>
            </a:pPr>
            <a:r>
              <a:rPr lang="en-US"/>
              <a:t>Can connect to your GitHub plan repository</a:t>
            </a:r>
            <a:endParaRPr/>
          </a:p>
          <a:p>
            <a:pPr indent="-298450" lvl="0" marL="457200" rtl="0" algn="l">
              <a:spcBef>
                <a:spcPts val="0"/>
              </a:spcBef>
              <a:spcAft>
                <a:spcPts val="0"/>
              </a:spcAft>
              <a:buSzPts val="1100"/>
              <a:buChar char="●"/>
            </a:pPr>
            <a:r>
              <a:rPr lang="en-US"/>
              <a:t>Notified as new code is pushd and performs a build</a:t>
            </a:r>
            <a:endParaRPr/>
          </a:p>
          <a:p>
            <a:pPr indent="-298450" lvl="0" marL="457200" rtl="0" algn="l">
              <a:spcBef>
                <a:spcPts val="0"/>
              </a:spcBef>
              <a:spcAft>
                <a:spcPts val="0"/>
              </a:spcAft>
              <a:buSzPts val="1100"/>
              <a:buChar char="●"/>
            </a:pPr>
            <a:r>
              <a:rPr lang="en-US"/>
              <a:t>A Docker account can be associated and a docker image will be exported and sent to that account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140"/>
          <p:cNvSpPr txBox="1"/>
          <p:nvPr>
            <p:ph type="title"/>
          </p:nvPr>
        </p:nvSpPr>
        <p:spPr>
          <a:xfrm>
            <a:off x="211725" y="231699"/>
            <a:ext cx="8382000" cy="415500"/>
          </a:xfrm>
          <a:prstGeom prst="rect">
            <a:avLst/>
          </a:prstGeom>
        </p:spPr>
        <p:txBody>
          <a:bodyPr anchorCtr="0" anchor="t" bIns="68575" lIns="68575" spcFirstLastPara="1" rIns="68575" wrap="square" tIns="68575">
            <a:noAutofit/>
          </a:bodyPr>
          <a:lstStyle/>
          <a:p>
            <a:pPr indent="-381000" lvl="0" marL="457200" rtl="0" algn="l">
              <a:spcBef>
                <a:spcPts val="0"/>
              </a:spcBef>
              <a:spcAft>
                <a:spcPts val="0"/>
              </a:spcAft>
              <a:buSzPts val="2400"/>
              <a:buAutoNum type="arabicPeriod"/>
            </a:pPr>
            <a:r>
              <a:rPr lang="en-US" sz="2400"/>
              <a:t>Generate New Github Token for Builder</a:t>
            </a:r>
            <a:endParaRPr sz="2400"/>
          </a:p>
        </p:txBody>
      </p:sp>
      <p:sp>
        <p:nvSpPr>
          <p:cNvPr id="1244" name="Google Shape;1244;p140"/>
          <p:cNvSpPr txBox="1"/>
          <p:nvPr>
            <p:ph idx="1" type="body"/>
          </p:nvPr>
        </p:nvSpPr>
        <p:spPr>
          <a:xfrm>
            <a:off x="211725" y="775925"/>
            <a:ext cx="8382000" cy="448200"/>
          </a:xfrm>
          <a:prstGeom prst="rect">
            <a:avLst/>
          </a:prstGeom>
        </p:spPr>
        <p:txBody>
          <a:bodyPr anchorCtr="0" anchor="t" bIns="68575" lIns="68575" spcFirstLastPara="1" rIns="68575" wrap="square" tIns="68575">
            <a:noAutofit/>
          </a:bodyPr>
          <a:lstStyle/>
          <a:p>
            <a:pPr indent="-298450" lvl="0" marL="457200" rtl="0" algn="l">
              <a:spcBef>
                <a:spcPts val="500"/>
              </a:spcBef>
              <a:spcAft>
                <a:spcPts val="0"/>
              </a:spcAft>
              <a:buSzPts val="1100"/>
              <a:buChar char="●"/>
            </a:pPr>
            <a:r>
              <a:rPr lang="en-US"/>
              <a:t>Log into your GitHub account</a:t>
            </a:r>
            <a:endParaRPr/>
          </a:p>
          <a:p>
            <a:pPr indent="-298450" lvl="0" marL="457200" rtl="0" algn="l">
              <a:spcBef>
                <a:spcPts val="0"/>
              </a:spcBef>
              <a:spcAft>
                <a:spcPts val="0"/>
              </a:spcAft>
              <a:buSzPts val="1100"/>
              <a:buChar char="●"/>
            </a:pPr>
            <a:r>
              <a:rPr lang="en-US"/>
              <a:t>Go to →  </a:t>
            </a:r>
            <a:r>
              <a:rPr lang="en-US" u="sng">
                <a:solidFill>
                  <a:schemeClr val="hlink"/>
                </a:solidFill>
                <a:hlinkClick r:id="rId3"/>
              </a:rPr>
              <a:t>https://github.com/settings/tokens</a:t>
            </a:r>
            <a:endParaRPr/>
          </a:p>
          <a:p>
            <a:pPr indent="-298450" lvl="0" marL="457200" rtl="0" algn="l">
              <a:spcBef>
                <a:spcPts val="0"/>
              </a:spcBef>
              <a:spcAft>
                <a:spcPts val="0"/>
              </a:spcAft>
              <a:buSzPts val="1100"/>
              <a:buChar char="●"/>
            </a:pPr>
            <a:r>
              <a:rPr lang="en-US"/>
              <a:t>In Developer Settings select “Personal Access Tokens”</a:t>
            </a:r>
            <a:endParaRPr/>
          </a:p>
          <a:p>
            <a:pPr indent="0" lvl="0" marL="0" rtl="0" algn="l">
              <a:spcBef>
                <a:spcPts val="500"/>
              </a:spcBef>
              <a:spcAft>
                <a:spcPts val="500"/>
              </a:spcAft>
              <a:buNone/>
            </a:pPr>
            <a:r>
              <a:t/>
            </a:r>
            <a:endParaRPr/>
          </a:p>
        </p:txBody>
      </p:sp>
      <p:pic>
        <p:nvPicPr>
          <p:cNvPr id="1245" name="Google Shape;1245;p140"/>
          <p:cNvPicPr preferRelativeResize="0"/>
          <p:nvPr/>
        </p:nvPicPr>
        <p:blipFill>
          <a:blip r:embed="rId4">
            <a:alphaModFix/>
          </a:blip>
          <a:stretch>
            <a:fillRect/>
          </a:stretch>
        </p:blipFill>
        <p:spPr>
          <a:xfrm>
            <a:off x="597225" y="2345550"/>
            <a:ext cx="8142101" cy="2117249"/>
          </a:xfrm>
          <a:prstGeom prst="rect">
            <a:avLst/>
          </a:prstGeom>
          <a:noFill/>
          <a:ln>
            <a:noFill/>
          </a:ln>
        </p:spPr>
      </p:pic>
      <p:cxnSp>
        <p:nvCxnSpPr>
          <p:cNvPr id="1246" name="Google Shape;1246;p140"/>
          <p:cNvCxnSpPr/>
          <p:nvPr/>
        </p:nvCxnSpPr>
        <p:spPr>
          <a:xfrm>
            <a:off x="7238000" y="1765400"/>
            <a:ext cx="12600" cy="1509600"/>
          </a:xfrm>
          <a:prstGeom prst="straightConnector1">
            <a:avLst/>
          </a:prstGeom>
          <a:noFill/>
          <a:ln cap="flat" cmpd="sng" w="28575">
            <a:solidFill>
              <a:srgbClr val="FF0000"/>
            </a:solidFill>
            <a:prstDash val="solid"/>
            <a:round/>
            <a:headEnd len="med" w="med" type="none"/>
            <a:tailEnd len="med" w="med" type="triangle"/>
          </a:ln>
        </p:spPr>
      </p:cxnSp>
      <p:cxnSp>
        <p:nvCxnSpPr>
          <p:cNvPr id="1247" name="Google Shape;1247;p140"/>
          <p:cNvCxnSpPr/>
          <p:nvPr/>
        </p:nvCxnSpPr>
        <p:spPr>
          <a:xfrm>
            <a:off x="120500" y="4100825"/>
            <a:ext cx="8898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pic>
        <p:nvPicPr>
          <p:cNvPr id="1252" name="Google Shape;1252;p141"/>
          <p:cNvPicPr preferRelativeResize="0"/>
          <p:nvPr/>
        </p:nvPicPr>
        <p:blipFill>
          <a:blip r:embed="rId3">
            <a:alphaModFix/>
          </a:blip>
          <a:stretch>
            <a:fillRect/>
          </a:stretch>
        </p:blipFill>
        <p:spPr>
          <a:xfrm>
            <a:off x="3540250" y="3759145"/>
            <a:ext cx="4741873" cy="1279575"/>
          </a:xfrm>
          <a:prstGeom prst="rect">
            <a:avLst/>
          </a:prstGeom>
          <a:noFill/>
          <a:ln>
            <a:noFill/>
          </a:ln>
        </p:spPr>
      </p:pic>
      <p:sp>
        <p:nvSpPr>
          <p:cNvPr id="1253" name="Google Shape;1253;p141"/>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2. </a:t>
            </a:r>
            <a:r>
              <a:rPr lang="en-US" sz="2400"/>
              <a:t>Assign scopes to</a:t>
            </a:r>
            <a:r>
              <a:rPr lang="en-US" sz="2400"/>
              <a:t> the token (and a description)</a:t>
            </a:r>
            <a:endParaRPr sz="2400"/>
          </a:p>
        </p:txBody>
      </p:sp>
      <p:sp>
        <p:nvSpPr>
          <p:cNvPr id="1254" name="Google Shape;1254;p141"/>
          <p:cNvSpPr txBox="1"/>
          <p:nvPr/>
        </p:nvSpPr>
        <p:spPr>
          <a:xfrm>
            <a:off x="898975" y="4601275"/>
            <a:ext cx="37200" cy="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1"/>
          <p:cNvSpPr txBox="1"/>
          <p:nvPr/>
        </p:nvSpPr>
        <p:spPr>
          <a:xfrm>
            <a:off x="1177000" y="4825775"/>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1"/>
          <p:cNvSpPr txBox="1"/>
          <p:nvPr/>
        </p:nvSpPr>
        <p:spPr>
          <a:xfrm>
            <a:off x="136150" y="4483625"/>
            <a:ext cx="5338200" cy="62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9900"/>
              </a:buClr>
              <a:buSzPts val="1400"/>
              <a:buFont typeface="Raleway"/>
              <a:buChar char="●"/>
            </a:pPr>
            <a:r>
              <a:rPr lang="en-US">
                <a:solidFill>
                  <a:srgbClr val="FF9900"/>
                </a:solidFill>
                <a:latin typeface="Raleway"/>
                <a:ea typeface="Raleway"/>
                <a:cs typeface="Raleway"/>
                <a:sym typeface="Raleway"/>
              </a:rPr>
              <a:t>Then s</a:t>
            </a:r>
            <a:r>
              <a:rPr lang="en-US">
                <a:solidFill>
                  <a:srgbClr val="FF9900"/>
                </a:solidFill>
                <a:latin typeface="Raleway"/>
                <a:ea typeface="Raleway"/>
                <a:cs typeface="Raleway"/>
                <a:sym typeface="Raleway"/>
              </a:rPr>
              <a:t>croll to the bottom of the page → </a:t>
            </a:r>
            <a:endParaRPr>
              <a:solidFill>
                <a:srgbClr val="FF9900"/>
              </a:solidFill>
              <a:latin typeface="Raleway"/>
              <a:ea typeface="Raleway"/>
              <a:cs typeface="Raleway"/>
              <a:sym typeface="Raleway"/>
            </a:endParaRPr>
          </a:p>
        </p:txBody>
      </p:sp>
      <p:pic>
        <p:nvPicPr>
          <p:cNvPr id="1257" name="Google Shape;1257;p141"/>
          <p:cNvPicPr preferRelativeResize="0"/>
          <p:nvPr/>
        </p:nvPicPr>
        <p:blipFill>
          <a:blip r:embed="rId4">
            <a:alphaModFix/>
          </a:blip>
          <a:stretch>
            <a:fillRect/>
          </a:stretch>
        </p:blipFill>
        <p:spPr>
          <a:xfrm>
            <a:off x="2358100" y="893463"/>
            <a:ext cx="5389625" cy="3274874"/>
          </a:xfrm>
          <a:prstGeom prst="rect">
            <a:avLst/>
          </a:prstGeom>
          <a:noFill/>
          <a:ln>
            <a:noFill/>
          </a:ln>
        </p:spPr>
      </p:pic>
      <p:sp>
        <p:nvSpPr>
          <p:cNvPr id="1258" name="Google Shape;1258;p141"/>
          <p:cNvSpPr txBox="1"/>
          <p:nvPr/>
        </p:nvSpPr>
        <p:spPr>
          <a:xfrm>
            <a:off x="201025" y="2219500"/>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6"/>
                </a:solidFill>
                <a:latin typeface="Raleway"/>
                <a:ea typeface="Raleway"/>
                <a:cs typeface="Raleway"/>
                <a:sym typeface="Raleway"/>
              </a:rPr>
              <a:t>Select</a:t>
            </a:r>
            <a:endParaRPr sz="1800">
              <a:solidFill>
                <a:schemeClr val="accent6"/>
              </a:solidFill>
              <a:latin typeface="Raleway"/>
              <a:ea typeface="Raleway"/>
              <a:cs typeface="Raleway"/>
              <a:sym typeface="Raleway"/>
            </a:endParaRPr>
          </a:p>
          <a:p>
            <a:pPr indent="-342900" lvl="0" marL="457200" rtl="0" algn="l">
              <a:spcBef>
                <a:spcPts val="0"/>
              </a:spcBef>
              <a:spcAft>
                <a:spcPts val="0"/>
              </a:spcAft>
              <a:buClr>
                <a:schemeClr val="accent6"/>
              </a:buClr>
              <a:buSzPts val="1800"/>
              <a:buFont typeface="Raleway"/>
              <a:buChar char="●"/>
            </a:pPr>
            <a:r>
              <a:rPr lang="en-US" sz="1800">
                <a:solidFill>
                  <a:schemeClr val="accent6"/>
                </a:solidFill>
                <a:latin typeface="Raleway"/>
                <a:ea typeface="Raleway"/>
                <a:cs typeface="Raleway"/>
                <a:sym typeface="Raleway"/>
              </a:rPr>
              <a:t>Repo, public_repo</a:t>
            </a:r>
            <a:endParaRPr sz="1800">
              <a:solidFill>
                <a:schemeClr val="accent6"/>
              </a:solidFill>
              <a:latin typeface="Raleway"/>
              <a:ea typeface="Raleway"/>
              <a:cs typeface="Raleway"/>
              <a:sym typeface="Raleway"/>
            </a:endParaRPr>
          </a:p>
          <a:p>
            <a:pPr indent="-342900" lvl="0" marL="457200" rtl="0" algn="l">
              <a:spcBef>
                <a:spcPts val="0"/>
              </a:spcBef>
              <a:spcAft>
                <a:spcPts val="0"/>
              </a:spcAft>
              <a:buClr>
                <a:schemeClr val="accent6"/>
              </a:buClr>
              <a:buSzPts val="1800"/>
              <a:buFont typeface="Raleway"/>
              <a:buChar char="●"/>
            </a:pPr>
            <a:r>
              <a:rPr lang="en-US" sz="1800">
                <a:solidFill>
                  <a:schemeClr val="accent6"/>
                </a:solidFill>
                <a:latin typeface="Raleway"/>
                <a:ea typeface="Raleway"/>
                <a:cs typeface="Raleway"/>
                <a:sym typeface="Raleway"/>
              </a:rPr>
              <a:t>User, user:email</a:t>
            </a:r>
            <a:endParaRPr sz="1800">
              <a:solidFill>
                <a:schemeClr val="accent6"/>
              </a:solidFill>
              <a:latin typeface="Raleway"/>
              <a:ea typeface="Raleway"/>
              <a:cs typeface="Raleway"/>
              <a:sym typeface="Raleway"/>
            </a:endParaRPr>
          </a:p>
          <a:p>
            <a:pPr indent="-342900" lvl="0" marL="457200" rtl="0" algn="l">
              <a:spcBef>
                <a:spcPts val="0"/>
              </a:spcBef>
              <a:spcAft>
                <a:spcPts val="0"/>
              </a:spcAft>
              <a:buClr>
                <a:schemeClr val="accent6"/>
              </a:buClr>
              <a:buSzPts val="1800"/>
              <a:buFont typeface="Raleway"/>
              <a:buChar char="●"/>
            </a:pPr>
            <a:r>
              <a:rPr lang="en-US" sz="1800">
                <a:solidFill>
                  <a:schemeClr val="accent6"/>
                </a:solidFill>
                <a:latin typeface="Raleway"/>
                <a:ea typeface="Raleway"/>
                <a:cs typeface="Raleway"/>
                <a:sym typeface="Raleway"/>
              </a:rPr>
              <a:t>Admin:org, read:org</a:t>
            </a:r>
            <a:endParaRPr sz="1800">
              <a:solidFill>
                <a:schemeClr val="accent6"/>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42"/>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3. </a:t>
            </a:r>
            <a:r>
              <a:rPr lang="en-US" sz="2400"/>
              <a:t>Copy generated token to a clipboard</a:t>
            </a:r>
            <a:endParaRPr sz="2400"/>
          </a:p>
        </p:txBody>
      </p:sp>
      <p:pic>
        <p:nvPicPr>
          <p:cNvPr id="1264" name="Google Shape;1264;p142"/>
          <p:cNvPicPr preferRelativeResize="0"/>
          <p:nvPr/>
        </p:nvPicPr>
        <p:blipFill>
          <a:blip r:embed="rId3">
            <a:alphaModFix/>
          </a:blip>
          <a:stretch>
            <a:fillRect/>
          </a:stretch>
        </p:blipFill>
        <p:spPr>
          <a:xfrm>
            <a:off x="381000" y="1060099"/>
            <a:ext cx="8111149" cy="2695726"/>
          </a:xfrm>
          <a:prstGeom prst="rect">
            <a:avLst/>
          </a:prstGeom>
          <a:noFill/>
          <a:ln>
            <a:noFill/>
          </a:ln>
        </p:spPr>
      </p:pic>
      <p:cxnSp>
        <p:nvCxnSpPr>
          <p:cNvPr id="1265" name="Google Shape;1265;p142"/>
          <p:cNvCxnSpPr/>
          <p:nvPr/>
        </p:nvCxnSpPr>
        <p:spPr>
          <a:xfrm rot="10800000">
            <a:off x="5115700" y="3628075"/>
            <a:ext cx="9300" cy="1149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14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4. </a:t>
            </a:r>
            <a:r>
              <a:rPr lang="en-US" sz="2400"/>
              <a:t>Commit your updates to your fork and push to master</a:t>
            </a:r>
            <a:endParaRPr sz="2400"/>
          </a:p>
        </p:txBody>
      </p:sp>
      <p:sp>
        <p:nvSpPr>
          <p:cNvPr id="1271" name="Google Shape;1271;p143"/>
          <p:cNvSpPr txBox="1"/>
          <p:nvPr>
            <p:ph idx="1" type="body"/>
          </p:nvPr>
        </p:nvSpPr>
        <p:spPr>
          <a:xfrm>
            <a:off x="381000" y="4351050"/>
            <a:ext cx="8382000" cy="563700"/>
          </a:xfrm>
          <a:prstGeom prst="rect">
            <a:avLst/>
          </a:prstGeom>
        </p:spPr>
        <p:txBody>
          <a:bodyPr anchorCtr="0" anchor="t" bIns="68575" lIns="68575" spcFirstLastPara="1" rIns="68575" wrap="square" tIns="68575">
            <a:noAutofit/>
          </a:bodyPr>
          <a:lstStyle/>
          <a:p>
            <a:pPr indent="0" lvl="0" marL="0" rtl="0" algn="l">
              <a:spcBef>
                <a:spcPts val="500"/>
              </a:spcBef>
              <a:spcAft>
                <a:spcPts val="500"/>
              </a:spcAft>
              <a:buNone/>
            </a:pPr>
            <a:r>
              <a:rPr lang="en-US"/>
              <a:t>You will be prompted for git credentials. Paste your copied token when prompted for a password.</a:t>
            </a:r>
            <a:br>
              <a:rPr lang="en-US"/>
            </a:br>
            <a:endParaRPr/>
          </a:p>
        </p:txBody>
      </p:sp>
      <p:sp>
        <p:nvSpPr>
          <p:cNvPr id="1272" name="Google Shape;1272;p143"/>
          <p:cNvSpPr/>
          <p:nvPr/>
        </p:nvSpPr>
        <p:spPr>
          <a:xfrm>
            <a:off x="381000" y="1184225"/>
            <a:ext cx="8382000" cy="3120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git remote -v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E599"/>
                </a:solidFill>
                <a:latin typeface="Consolas"/>
                <a:ea typeface="Consolas"/>
                <a:cs typeface="Consolas"/>
                <a:sym typeface="Consolas"/>
              </a:rPr>
              <a:t>origin	</a:t>
            </a:r>
            <a:r>
              <a:rPr lang="en-US" sz="1100" u="sng">
                <a:solidFill>
                  <a:srgbClr val="FFE599"/>
                </a:solidFill>
                <a:latin typeface="Consolas"/>
                <a:ea typeface="Consolas"/>
                <a:cs typeface="Consolas"/>
                <a:sym typeface="Consolas"/>
                <a:hlinkClick r:id="rId3"/>
              </a:rPr>
              <a:t>https://github.com/</a:t>
            </a:r>
            <a:r>
              <a:rPr lang="en-US" sz="1100">
                <a:solidFill>
                  <a:srgbClr val="FFE599"/>
                </a:solidFill>
                <a:latin typeface="Consolas"/>
                <a:ea typeface="Consolas"/>
                <a:cs typeface="Consolas"/>
                <a:sym typeface="Consolas"/>
              </a:rPr>
              <a:t>&lt;YOUR GITHUB&lt;/habitat_jumpstart.git (fetch)</a:t>
            </a:r>
            <a:endParaRPr sz="1100">
              <a:solidFill>
                <a:srgbClr val="FFE599"/>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100">
                <a:solidFill>
                  <a:srgbClr val="FFE599"/>
                </a:solidFill>
                <a:latin typeface="Consolas"/>
                <a:ea typeface="Consolas"/>
                <a:cs typeface="Consolas"/>
                <a:sym typeface="Consolas"/>
              </a:rPr>
              <a:t>origin	</a:t>
            </a:r>
            <a:r>
              <a:rPr lang="en-US" sz="1100" u="sng">
                <a:solidFill>
                  <a:srgbClr val="FFE599"/>
                </a:solidFill>
                <a:latin typeface="Consolas"/>
                <a:ea typeface="Consolas"/>
                <a:cs typeface="Consolas"/>
                <a:sym typeface="Consolas"/>
                <a:hlinkClick r:id="rId4"/>
              </a:rPr>
              <a:t>https://github.com/</a:t>
            </a:r>
            <a:r>
              <a:rPr lang="en-US" sz="1100">
                <a:solidFill>
                  <a:srgbClr val="FFE599"/>
                </a:solidFill>
                <a:latin typeface="Consolas"/>
                <a:ea typeface="Consolas"/>
                <a:cs typeface="Consolas"/>
                <a:sym typeface="Consolas"/>
              </a:rPr>
              <a:t>&lt;YOUR GITHUB&gt;/habitat_jumpstart.git (push)</a:t>
            </a:r>
            <a:endParaRPr sz="1100">
              <a:solidFill>
                <a:srgbClr val="FFE599"/>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100">
              <a:solidFill>
                <a:srgbClr val="FFE599"/>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git add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git commit -am "my workshop updates"</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 git push origin master</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sz="1200">
                <a:solidFill>
                  <a:srgbClr val="FFFFFF"/>
                </a:solidFill>
                <a:latin typeface="Consolas"/>
                <a:ea typeface="Consolas"/>
                <a:cs typeface="Consolas"/>
                <a:sym typeface="Consolas"/>
              </a:rPr>
              <a:t>Username for 'https://github.com':</a:t>
            </a:r>
            <a:endParaRPr sz="1200">
              <a:solidFill>
                <a:srgbClr val="FFFFFF"/>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93C47D"/>
              </a:solidFill>
              <a:latin typeface="Consolas"/>
              <a:ea typeface="Consolas"/>
              <a:cs typeface="Consolas"/>
              <a:sym typeface="Consolas"/>
            </a:endParaRPr>
          </a:p>
        </p:txBody>
      </p:sp>
      <p:sp>
        <p:nvSpPr>
          <p:cNvPr id="1273" name="Google Shape;1273;p143"/>
          <p:cNvSpPr/>
          <p:nvPr/>
        </p:nvSpPr>
        <p:spPr>
          <a:xfrm>
            <a:off x="380996" y="101622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43"/>
          <p:cNvSpPr/>
          <p:nvPr/>
        </p:nvSpPr>
        <p:spPr>
          <a:xfrm>
            <a:off x="434640" y="1073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43"/>
          <p:cNvSpPr/>
          <p:nvPr/>
        </p:nvSpPr>
        <p:spPr>
          <a:xfrm>
            <a:off x="606740" y="1073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43"/>
          <p:cNvSpPr/>
          <p:nvPr/>
        </p:nvSpPr>
        <p:spPr>
          <a:xfrm>
            <a:off x="778840" y="107352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4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5. </a:t>
            </a:r>
            <a:r>
              <a:rPr lang="en-US" sz="2400"/>
              <a:t>Log back into Habitat Builder </a:t>
            </a:r>
            <a:endParaRPr sz="2400"/>
          </a:p>
        </p:txBody>
      </p:sp>
      <p:sp>
        <p:nvSpPr>
          <p:cNvPr id="1282" name="Google Shape;1282;p144"/>
          <p:cNvSpPr txBox="1"/>
          <p:nvPr/>
        </p:nvSpPr>
        <p:spPr>
          <a:xfrm>
            <a:off x="381000" y="946000"/>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9900"/>
                </a:solidFill>
                <a:latin typeface="Raleway"/>
                <a:ea typeface="Raleway"/>
                <a:cs typeface="Raleway"/>
                <a:sym typeface="Raleway"/>
              </a:rPr>
              <a:t>https://bldr.habitat.sh/#/origins</a:t>
            </a:r>
            <a:endParaRPr sz="2400">
              <a:solidFill>
                <a:srgbClr val="FF9900"/>
              </a:solidFill>
              <a:latin typeface="Raleway"/>
              <a:ea typeface="Raleway"/>
              <a:cs typeface="Raleway"/>
              <a:sym typeface="Raleway"/>
            </a:endParaRPr>
          </a:p>
        </p:txBody>
      </p:sp>
      <p:pic>
        <p:nvPicPr>
          <p:cNvPr id="1283" name="Google Shape;1283;p144"/>
          <p:cNvPicPr preferRelativeResize="0"/>
          <p:nvPr/>
        </p:nvPicPr>
        <p:blipFill>
          <a:blip r:embed="rId3">
            <a:alphaModFix/>
          </a:blip>
          <a:stretch>
            <a:fillRect/>
          </a:stretch>
        </p:blipFill>
        <p:spPr>
          <a:xfrm>
            <a:off x="5121875" y="1568800"/>
            <a:ext cx="2950200" cy="3495874"/>
          </a:xfrm>
          <a:prstGeom prst="rect">
            <a:avLst/>
          </a:prstGeom>
          <a:noFill/>
          <a:ln>
            <a:noFill/>
          </a:ln>
        </p:spPr>
      </p:pic>
      <p:sp>
        <p:nvSpPr>
          <p:cNvPr id="1284" name="Google Shape;1284;p144"/>
          <p:cNvSpPr txBox="1"/>
          <p:nvPr/>
        </p:nvSpPr>
        <p:spPr>
          <a:xfrm>
            <a:off x="472675" y="1898500"/>
            <a:ext cx="3484500" cy="8400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500"/>
              </a:spcBef>
              <a:spcAft>
                <a:spcPts val="0"/>
              </a:spcAft>
              <a:buClr>
                <a:schemeClr val="accent1"/>
              </a:buClr>
              <a:buSzPts val="1800"/>
              <a:buFont typeface="Raleway"/>
              <a:buChar char="●"/>
            </a:pPr>
            <a:r>
              <a:rPr lang="en-US" sz="1800">
                <a:solidFill>
                  <a:schemeClr val="accent1"/>
                </a:solidFill>
                <a:latin typeface="Raleway"/>
                <a:ea typeface="Raleway"/>
                <a:cs typeface="Raleway"/>
                <a:sym typeface="Raleway"/>
              </a:rPr>
              <a:t>Click on the </a:t>
            </a:r>
            <a:r>
              <a:rPr b="1" lang="en-US" sz="1800">
                <a:solidFill>
                  <a:schemeClr val="accent1"/>
                </a:solidFill>
                <a:latin typeface="Raleway"/>
                <a:ea typeface="Raleway"/>
                <a:cs typeface="Raleway"/>
                <a:sym typeface="Raleway"/>
              </a:rPr>
              <a:t>My Origins</a:t>
            </a:r>
            <a:endParaRPr b="1" sz="1800">
              <a:solidFill>
                <a:schemeClr val="accent1"/>
              </a:solidFill>
              <a:latin typeface="Raleway"/>
              <a:ea typeface="Raleway"/>
              <a:cs typeface="Raleway"/>
              <a:sym typeface="Raleway"/>
            </a:endParaRPr>
          </a:p>
          <a:p>
            <a:pPr indent="0" lvl="0" marL="0" rtl="0" algn="l">
              <a:lnSpc>
                <a:spcPct val="90000"/>
              </a:lnSpc>
              <a:spcBef>
                <a:spcPts val="500"/>
              </a:spcBef>
              <a:spcAft>
                <a:spcPts val="0"/>
              </a:spcAft>
              <a:buNone/>
            </a:pPr>
            <a:r>
              <a:t/>
            </a:r>
            <a:endParaRPr b="1" sz="1800">
              <a:solidFill>
                <a:schemeClr val="accent1"/>
              </a:solidFill>
              <a:latin typeface="Raleway"/>
              <a:ea typeface="Raleway"/>
              <a:cs typeface="Raleway"/>
              <a:sym typeface="Raleway"/>
            </a:endParaRPr>
          </a:p>
          <a:p>
            <a:pPr indent="-342900" lvl="0" marL="457200" rtl="0" algn="l">
              <a:lnSpc>
                <a:spcPct val="90000"/>
              </a:lnSpc>
              <a:spcBef>
                <a:spcPts val="500"/>
              </a:spcBef>
              <a:spcAft>
                <a:spcPts val="0"/>
              </a:spcAft>
              <a:buClr>
                <a:schemeClr val="accent1"/>
              </a:buClr>
              <a:buSzPts val="1800"/>
              <a:buFont typeface="Raleway"/>
              <a:buChar char="●"/>
            </a:pPr>
            <a:r>
              <a:rPr b="1" lang="en-US" sz="1800">
                <a:solidFill>
                  <a:schemeClr val="accent1"/>
                </a:solidFill>
                <a:latin typeface="Raleway"/>
                <a:ea typeface="Raleway"/>
                <a:cs typeface="Raleway"/>
                <a:sym typeface="Raleway"/>
              </a:rPr>
              <a:t>Select the origin you created earlier in the day </a:t>
            </a:r>
            <a:endParaRPr b="1"/>
          </a:p>
        </p:txBody>
      </p:sp>
      <p:cxnSp>
        <p:nvCxnSpPr>
          <p:cNvPr id="1285" name="Google Shape;1285;p144"/>
          <p:cNvCxnSpPr/>
          <p:nvPr/>
        </p:nvCxnSpPr>
        <p:spPr>
          <a:xfrm>
            <a:off x="4077750" y="2571675"/>
            <a:ext cx="11676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72B41"/>
        </a:solidFill>
      </p:bgPr>
    </p:bg>
    <p:spTree>
      <p:nvGrpSpPr>
        <p:cNvPr id="342" name="Shape 342"/>
        <p:cNvGrpSpPr/>
        <p:nvPr/>
      </p:nvGrpSpPr>
      <p:grpSpPr>
        <a:xfrm>
          <a:off x="0" y="0"/>
          <a:ext cx="0" cy="0"/>
          <a:chOff x="0" y="0"/>
          <a:chExt cx="0" cy="0"/>
        </a:xfrm>
      </p:grpSpPr>
      <p:sp>
        <p:nvSpPr>
          <p:cNvPr id="343" name="Google Shape;343;p64"/>
          <p:cNvSpPr txBox="1"/>
          <p:nvPr>
            <p:ph type="title"/>
          </p:nvPr>
        </p:nvSpPr>
        <p:spPr>
          <a:xfrm>
            <a:off x="381000" y="641725"/>
            <a:ext cx="8382000" cy="41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700">
                <a:solidFill>
                  <a:srgbClr val="FFFFFF"/>
                </a:solidFill>
              </a:rPr>
              <a:t>In search of speed, organizations are moving to the next platform while carrying legacy weight.</a:t>
            </a:r>
            <a:endParaRPr sz="2700">
              <a:solidFill>
                <a:srgbClr val="FFFFFF"/>
              </a:solidFill>
            </a:endParaRPr>
          </a:p>
          <a:p>
            <a:pPr indent="0" lvl="0" marL="0" rtl="0" algn="ctr">
              <a:spcBef>
                <a:spcPts val="0"/>
              </a:spcBef>
              <a:spcAft>
                <a:spcPts val="0"/>
              </a:spcAft>
              <a:buNone/>
            </a:pPr>
            <a:r>
              <a:t/>
            </a:r>
            <a:endParaRPr sz="2700">
              <a:solidFill>
                <a:srgbClr val="FFFFFF"/>
              </a:solidFill>
            </a:endParaRPr>
          </a:p>
          <a:p>
            <a:pPr indent="0" lvl="0" marL="0" rtl="0" algn="ctr">
              <a:spcBef>
                <a:spcPts val="0"/>
              </a:spcBef>
              <a:spcAft>
                <a:spcPts val="0"/>
              </a:spcAft>
              <a:buNone/>
            </a:pPr>
            <a:r>
              <a:rPr lang="en-US" sz="2700">
                <a:solidFill>
                  <a:srgbClr val="87B09A"/>
                </a:solidFill>
              </a:rPr>
              <a:t>It’s already difficult to manage.  It’s going to get harder.</a:t>
            </a:r>
            <a:endParaRPr sz="2700">
              <a:solidFill>
                <a:srgbClr val="87B09A"/>
              </a:solidFill>
            </a:endParaRPr>
          </a:p>
          <a:p>
            <a:pPr indent="0" lvl="0" marL="0" rtl="0" algn="ctr">
              <a:spcBef>
                <a:spcPts val="0"/>
              </a:spcBef>
              <a:spcAft>
                <a:spcPts val="0"/>
              </a:spcAft>
              <a:buNone/>
            </a:pPr>
            <a:r>
              <a:t/>
            </a:r>
            <a:endParaRPr sz="2700">
              <a:solidFill>
                <a:srgbClr val="FFFFFF"/>
              </a:solidFill>
            </a:endParaRPr>
          </a:p>
          <a:p>
            <a:pPr indent="0" lvl="0" marL="0" rtl="0" algn="ctr">
              <a:spcBef>
                <a:spcPts val="0"/>
              </a:spcBef>
              <a:spcAft>
                <a:spcPts val="0"/>
              </a:spcAft>
              <a:buNone/>
            </a:pPr>
            <a:r>
              <a:rPr lang="en-US" sz="2700">
                <a:solidFill>
                  <a:srgbClr val="FFFFFF"/>
                </a:solidFill>
              </a:rPr>
              <a:t>Now is the time to think about a comprehensive application strategy.</a:t>
            </a:r>
            <a:endParaRPr sz="2700">
              <a:solidFill>
                <a:srgbClr val="FFFFFF"/>
              </a:solidFill>
            </a:endParaRPr>
          </a:p>
        </p:txBody>
      </p:sp>
      <p:sp>
        <p:nvSpPr>
          <p:cNvPr id="344" name="Google Shape;344;p64"/>
          <p:cNvSpPr/>
          <p:nvPr/>
        </p:nvSpPr>
        <p:spPr>
          <a:xfrm>
            <a:off x="8733225" y="10725"/>
            <a:ext cx="410700" cy="439200"/>
          </a:xfrm>
          <a:prstGeom prst="rect">
            <a:avLst/>
          </a:prstGeom>
          <a:solidFill>
            <a:srgbClr val="072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45"/>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6. </a:t>
            </a:r>
            <a:r>
              <a:rPr lang="en-US" sz="2400"/>
              <a:t>Select “Connect a Plan File”</a:t>
            </a:r>
            <a:endParaRPr sz="2400"/>
          </a:p>
        </p:txBody>
      </p:sp>
      <p:pic>
        <p:nvPicPr>
          <p:cNvPr id="1291" name="Google Shape;1291;p145"/>
          <p:cNvPicPr preferRelativeResize="0"/>
          <p:nvPr/>
        </p:nvPicPr>
        <p:blipFill>
          <a:blip r:embed="rId3">
            <a:alphaModFix/>
          </a:blip>
          <a:stretch>
            <a:fillRect/>
          </a:stretch>
        </p:blipFill>
        <p:spPr>
          <a:xfrm>
            <a:off x="331087" y="982226"/>
            <a:ext cx="8333574" cy="3621250"/>
          </a:xfrm>
          <a:prstGeom prst="rect">
            <a:avLst/>
          </a:prstGeom>
          <a:noFill/>
          <a:ln>
            <a:noFill/>
          </a:ln>
        </p:spPr>
      </p:pic>
      <p:cxnSp>
        <p:nvCxnSpPr>
          <p:cNvPr id="1292" name="Google Shape;1292;p145"/>
          <p:cNvCxnSpPr/>
          <p:nvPr/>
        </p:nvCxnSpPr>
        <p:spPr>
          <a:xfrm flipH="1">
            <a:off x="4541175" y="3025800"/>
            <a:ext cx="1621800" cy="9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46"/>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7. Select </a:t>
            </a:r>
            <a:r>
              <a:rPr lang="en-US" sz="2400"/>
              <a:t>Install Github Application</a:t>
            </a:r>
            <a:endParaRPr sz="2400"/>
          </a:p>
        </p:txBody>
      </p:sp>
      <p:pic>
        <p:nvPicPr>
          <p:cNvPr id="1298" name="Google Shape;1298;p146"/>
          <p:cNvPicPr preferRelativeResize="0"/>
          <p:nvPr/>
        </p:nvPicPr>
        <p:blipFill>
          <a:blip r:embed="rId3">
            <a:alphaModFix/>
          </a:blip>
          <a:stretch>
            <a:fillRect/>
          </a:stretch>
        </p:blipFill>
        <p:spPr>
          <a:xfrm>
            <a:off x="4617850" y="1231000"/>
            <a:ext cx="4228549" cy="3570649"/>
          </a:xfrm>
          <a:prstGeom prst="rect">
            <a:avLst/>
          </a:prstGeom>
          <a:noFill/>
          <a:ln>
            <a:noFill/>
          </a:ln>
        </p:spPr>
      </p:pic>
      <p:sp>
        <p:nvSpPr>
          <p:cNvPr id="1299" name="Google Shape;1299;p146"/>
          <p:cNvSpPr txBox="1"/>
          <p:nvPr/>
        </p:nvSpPr>
        <p:spPr>
          <a:xfrm>
            <a:off x="0" y="1626400"/>
            <a:ext cx="5338200" cy="62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9900"/>
              </a:buClr>
              <a:buSzPts val="1400"/>
              <a:buFont typeface="Raleway"/>
              <a:buChar char="●"/>
            </a:pPr>
            <a:r>
              <a:rPr b="1" lang="en-US">
                <a:solidFill>
                  <a:srgbClr val="FF9900"/>
                </a:solidFill>
                <a:latin typeface="Raleway"/>
                <a:ea typeface="Raleway"/>
                <a:cs typeface="Raleway"/>
                <a:sym typeface="Raleway"/>
              </a:rPr>
              <a:t>FIRST click “Install Github App” button</a:t>
            </a:r>
            <a:endParaRPr b="1">
              <a:solidFill>
                <a:srgbClr val="FF9900"/>
              </a:solidFill>
              <a:latin typeface="Raleway"/>
              <a:ea typeface="Raleway"/>
              <a:cs typeface="Raleway"/>
              <a:sym typeface="Raleway"/>
            </a:endParaRPr>
          </a:p>
          <a:p>
            <a:pPr indent="0" lvl="0" marL="0" rtl="0" algn="l">
              <a:spcBef>
                <a:spcPts val="0"/>
              </a:spcBef>
              <a:spcAft>
                <a:spcPts val="0"/>
              </a:spcAft>
              <a:buNone/>
            </a:pPr>
            <a:r>
              <a:t/>
            </a:r>
            <a:endParaRPr>
              <a:solidFill>
                <a:srgbClr val="FF9900"/>
              </a:solidFill>
              <a:latin typeface="Raleway"/>
              <a:ea typeface="Raleway"/>
              <a:cs typeface="Raleway"/>
              <a:sym typeface="Raleway"/>
            </a:endParaRPr>
          </a:p>
          <a:p>
            <a:pPr indent="0" lvl="0" marL="0" rtl="0" algn="l">
              <a:spcBef>
                <a:spcPts val="0"/>
              </a:spcBef>
              <a:spcAft>
                <a:spcPts val="0"/>
              </a:spcAft>
              <a:buNone/>
            </a:pPr>
            <a:r>
              <a:t/>
            </a:r>
            <a:endParaRPr>
              <a:solidFill>
                <a:srgbClr val="FF9900"/>
              </a:solidFill>
              <a:latin typeface="Raleway"/>
              <a:ea typeface="Raleway"/>
              <a:cs typeface="Raleway"/>
              <a:sym typeface="Raleway"/>
            </a:endParaRPr>
          </a:p>
        </p:txBody>
      </p:sp>
      <p:cxnSp>
        <p:nvCxnSpPr>
          <p:cNvPr id="1300" name="Google Shape;1300;p146"/>
          <p:cNvCxnSpPr/>
          <p:nvPr/>
        </p:nvCxnSpPr>
        <p:spPr>
          <a:xfrm flipH="1">
            <a:off x="8192525" y="1422500"/>
            <a:ext cx="185400" cy="949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47"/>
          <p:cNvSpPr txBox="1"/>
          <p:nvPr>
            <p:ph type="title"/>
          </p:nvPr>
        </p:nvSpPr>
        <p:spPr>
          <a:xfrm>
            <a:off x="269800" y="18534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8. </a:t>
            </a:r>
            <a:r>
              <a:rPr lang="en-US" sz="2400"/>
              <a:t>Configure to give permissions for your organization and the repos you desire </a:t>
            </a:r>
            <a:endParaRPr sz="2400"/>
          </a:p>
        </p:txBody>
      </p:sp>
      <p:pic>
        <p:nvPicPr>
          <p:cNvPr id="1306" name="Google Shape;1306;p147"/>
          <p:cNvPicPr preferRelativeResize="0"/>
          <p:nvPr/>
        </p:nvPicPr>
        <p:blipFill>
          <a:blip r:embed="rId3">
            <a:alphaModFix/>
          </a:blip>
          <a:stretch>
            <a:fillRect/>
          </a:stretch>
        </p:blipFill>
        <p:spPr>
          <a:xfrm>
            <a:off x="334675" y="1874800"/>
            <a:ext cx="4093874" cy="2050358"/>
          </a:xfrm>
          <a:prstGeom prst="rect">
            <a:avLst/>
          </a:prstGeom>
          <a:noFill/>
          <a:ln>
            <a:noFill/>
          </a:ln>
        </p:spPr>
      </p:pic>
      <p:pic>
        <p:nvPicPr>
          <p:cNvPr id="1307" name="Google Shape;1307;p147"/>
          <p:cNvPicPr preferRelativeResize="0"/>
          <p:nvPr/>
        </p:nvPicPr>
        <p:blipFill>
          <a:blip r:embed="rId4">
            <a:alphaModFix/>
          </a:blip>
          <a:stretch>
            <a:fillRect/>
          </a:stretch>
        </p:blipFill>
        <p:spPr>
          <a:xfrm>
            <a:off x="4580949" y="753249"/>
            <a:ext cx="4410652" cy="4164247"/>
          </a:xfrm>
          <a:prstGeom prst="rect">
            <a:avLst/>
          </a:prstGeom>
          <a:noFill/>
          <a:ln>
            <a:noFill/>
          </a:ln>
        </p:spPr>
      </p:pic>
      <p:sp>
        <p:nvSpPr>
          <p:cNvPr id="1308" name="Google Shape;1308;p147"/>
          <p:cNvSpPr txBox="1"/>
          <p:nvPr/>
        </p:nvSpPr>
        <p:spPr>
          <a:xfrm>
            <a:off x="1371625" y="4294700"/>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9900"/>
                </a:solidFill>
                <a:latin typeface="Raleway"/>
                <a:ea typeface="Raleway"/>
                <a:cs typeface="Raleway"/>
                <a:sym typeface="Raleway"/>
              </a:rPr>
              <a:t>Select ALL REPOSITORIES →</a:t>
            </a:r>
            <a:endParaRPr sz="1800">
              <a:solidFill>
                <a:srgbClr val="FF9900"/>
              </a:solidFill>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48"/>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9. </a:t>
            </a:r>
            <a:r>
              <a:rPr lang="en-US" sz="2400"/>
              <a:t>Go back to Hab Builder /Origin/Connect Plan</a:t>
            </a:r>
            <a:endParaRPr sz="2400"/>
          </a:p>
        </p:txBody>
      </p:sp>
      <p:sp>
        <p:nvSpPr>
          <p:cNvPr id="1314" name="Google Shape;1314;p148"/>
          <p:cNvSpPr txBox="1"/>
          <p:nvPr/>
        </p:nvSpPr>
        <p:spPr>
          <a:xfrm>
            <a:off x="315150" y="1231000"/>
            <a:ext cx="4040700" cy="331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9900"/>
              </a:buClr>
              <a:buSzPts val="1400"/>
              <a:buFont typeface="Raleway"/>
              <a:buChar char="●"/>
            </a:pPr>
            <a:r>
              <a:rPr lang="en-US">
                <a:solidFill>
                  <a:srgbClr val="FF9900"/>
                </a:solidFill>
                <a:latin typeface="Raleway"/>
                <a:ea typeface="Raleway"/>
                <a:cs typeface="Raleway"/>
                <a:sym typeface="Raleway"/>
              </a:rPr>
              <a:t>Now select the habitat_jumpstart repo you want to connect to builder</a:t>
            </a:r>
            <a:endParaRPr>
              <a:solidFill>
                <a:srgbClr val="FF9900"/>
              </a:solidFill>
              <a:latin typeface="Raleway"/>
              <a:ea typeface="Raleway"/>
              <a:cs typeface="Raleway"/>
              <a:sym typeface="Raleway"/>
            </a:endParaRPr>
          </a:p>
          <a:p>
            <a:pPr indent="0" lvl="0" marL="0" rtl="0" algn="l">
              <a:spcBef>
                <a:spcPts val="0"/>
              </a:spcBef>
              <a:spcAft>
                <a:spcPts val="0"/>
              </a:spcAft>
              <a:buNone/>
            </a:pPr>
            <a:r>
              <a:t/>
            </a:r>
            <a:endParaRPr>
              <a:solidFill>
                <a:srgbClr val="FF9900"/>
              </a:solidFill>
              <a:latin typeface="Raleway"/>
              <a:ea typeface="Raleway"/>
              <a:cs typeface="Raleway"/>
              <a:sym typeface="Raleway"/>
            </a:endParaRPr>
          </a:p>
          <a:p>
            <a:pPr indent="0" lvl="0" marL="0" rtl="0" algn="l">
              <a:spcBef>
                <a:spcPts val="0"/>
              </a:spcBef>
              <a:spcAft>
                <a:spcPts val="0"/>
              </a:spcAft>
              <a:buNone/>
            </a:pPr>
            <a:r>
              <a:t/>
            </a:r>
            <a:endParaRPr>
              <a:solidFill>
                <a:srgbClr val="FF9900"/>
              </a:solidFill>
              <a:latin typeface="Raleway"/>
              <a:ea typeface="Raleway"/>
              <a:cs typeface="Raleway"/>
              <a:sym typeface="Raleway"/>
            </a:endParaRPr>
          </a:p>
          <a:p>
            <a:pPr indent="-317500" lvl="0" marL="457200" rtl="0" algn="l">
              <a:spcBef>
                <a:spcPts val="0"/>
              </a:spcBef>
              <a:spcAft>
                <a:spcPts val="0"/>
              </a:spcAft>
              <a:buClr>
                <a:srgbClr val="FF9900"/>
              </a:buClr>
              <a:buSzPts val="1400"/>
              <a:buFont typeface="Raleway"/>
              <a:buChar char="●"/>
            </a:pPr>
            <a:r>
              <a:rPr lang="en-US">
                <a:solidFill>
                  <a:srgbClr val="FF9900"/>
                </a:solidFill>
                <a:latin typeface="Raleway"/>
                <a:ea typeface="Raleway"/>
                <a:cs typeface="Raleway"/>
                <a:sym typeface="Raleway"/>
              </a:rPr>
              <a:t>Note: the “Install Github App” button will still be there, even though you have done that step.</a:t>
            </a:r>
            <a:endParaRPr>
              <a:solidFill>
                <a:srgbClr val="FF9900"/>
              </a:solidFill>
              <a:latin typeface="Raleway"/>
              <a:ea typeface="Raleway"/>
              <a:cs typeface="Raleway"/>
              <a:sym typeface="Raleway"/>
            </a:endParaRPr>
          </a:p>
        </p:txBody>
      </p:sp>
      <p:pic>
        <p:nvPicPr>
          <p:cNvPr id="1315" name="Google Shape;1315;p148"/>
          <p:cNvPicPr preferRelativeResize="0"/>
          <p:nvPr/>
        </p:nvPicPr>
        <p:blipFill>
          <a:blip r:embed="rId3">
            <a:alphaModFix/>
          </a:blip>
          <a:stretch>
            <a:fillRect/>
          </a:stretch>
        </p:blipFill>
        <p:spPr>
          <a:xfrm>
            <a:off x="4461900" y="1151774"/>
            <a:ext cx="4483349" cy="3615411"/>
          </a:xfrm>
          <a:prstGeom prst="rect">
            <a:avLst/>
          </a:prstGeom>
          <a:noFill/>
          <a:ln>
            <a:noFill/>
          </a:ln>
        </p:spPr>
      </p:pic>
      <p:cxnSp>
        <p:nvCxnSpPr>
          <p:cNvPr id="1316" name="Google Shape;1316;p148"/>
          <p:cNvCxnSpPr/>
          <p:nvPr/>
        </p:nvCxnSpPr>
        <p:spPr>
          <a:xfrm flipH="1" rot="10800000">
            <a:off x="2391075" y="4605150"/>
            <a:ext cx="2168700" cy="5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49"/>
          <p:cNvSpPr txBox="1"/>
          <p:nvPr>
            <p:ph type="title"/>
          </p:nvPr>
        </p:nvSpPr>
        <p:spPr>
          <a:xfrm>
            <a:off x="316125" y="2594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1</a:t>
            </a:r>
            <a:r>
              <a:rPr lang="en-US" sz="2400"/>
              <a:t>0. </a:t>
            </a:r>
            <a:r>
              <a:rPr lang="en-US" sz="2400"/>
              <a:t>Select the path in your repo for the ‘plan.sh’</a:t>
            </a:r>
            <a:endParaRPr sz="2400"/>
          </a:p>
        </p:txBody>
      </p:sp>
      <p:cxnSp>
        <p:nvCxnSpPr>
          <p:cNvPr id="1322" name="Google Shape;1322;p149"/>
          <p:cNvCxnSpPr/>
          <p:nvPr/>
        </p:nvCxnSpPr>
        <p:spPr>
          <a:xfrm flipH="1" rot="10800000">
            <a:off x="1232650" y="2492150"/>
            <a:ext cx="2168700" cy="5400"/>
          </a:xfrm>
          <a:prstGeom prst="straightConnector1">
            <a:avLst/>
          </a:prstGeom>
          <a:noFill/>
          <a:ln cap="flat" cmpd="sng" w="28575">
            <a:solidFill>
              <a:srgbClr val="FF0000"/>
            </a:solidFill>
            <a:prstDash val="solid"/>
            <a:round/>
            <a:headEnd len="med" w="med" type="none"/>
            <a:tailEnd len="med" w="med" type="triangle"/>
          </a:ln>
        </p:spPr>
      </p:cxnSp>
      <p:sp>
        <p:nvSpPr>
          <p:cNvPr id="1323" name="Google Shape;1323;p149"/>
          <p:cNvSpPr txBox="1"/>
          <p:nvPr/>
        </p:nvSpPr>
        <p:spPr>
          <a:xfrm>
            <a:off x="231700" y="1200075"/>
            <a:ext cx="53382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9900"/>
                </a:solidFill>
                <a:latin typeface="Raleway"/>
                <a:ea typeface="Raleway"/>
                <a:cs typeface="Raleway"/>
                <a:sym typeface="Raleway"/>
              </a:rPr>
              <a:t>Set to </a:t>
            </a:r>
            <a:r>
              <a:rPr i="1" lang="en-US">
                <a:solidFill>
                  <a:srgbClr val="FF9900"/>
                </a:solidFill>
                <a:latin typeface="Raleway"/>
                <a:ea typeface="Raleway"/>
                <a:cs typeface="Raleway"/>
                <a:sym typeface="Raleway"/>
              </a:rPr>
              <a:t>national-parks/habitat/plan.sh</a:t>
            </a:r>
            <a:endParaRPr i="1">
              <a:solidFill>
                <a:srgbClr val="FF9900"/>
              </a:solidFill>
              <a:latin typeface="Raleway"/>
              <a:ea typeface="Raleway"/>
              <a:cs typeface="Raleway"/>
              <a:sym typeface="Raleway"/>
            </a:endParaRPr>
          </a:p>
        </p:txBody>
      </p:sp>
      <p:pic>
        <p:nvPicPr>
          <p:cNvPr id="1324" name="Google Shape;1324;p149"/>
          <p:cNvPicPr preferRelativeResize="0"/>
          <p:nvPr/>
        </p:nvPicPr>
        <p:blipFill>
          <a:blip r:embed="rId3">
            <a:alphaModFix/>
          </a:blip>
          <a:stretch>
            <a:fillRect/>
          </a:stretch>
        </p:blipFill>
        <p:spPr>
          <a:xfrm>
            <a:off x="3553775" y="1122650"/>
            <a:ext cx="5292752" cy="3682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pic>
        <p:nvPicPr>
          <p:cNvPr id="1329" name="Google Shape;1329;p150"/>
          <p:cNvPicPr preferRelativeResize="0"/>
          <p:nvPr/>
        </p:nvPicPr>
        <p:blipFill>
          <a:blip r:embed="rId3">
            <a:alphaModFix/>
          </a:blip>
          <a:stretch>
            <a:fillRect/>
          </a:stretch>
        </p:blipFill>
        <p:spPr>
          <a:xfrm>
            <a:off x="5733000" y="717450"/>
            <a:ext cx="3258600" cy="3708598"/>
          </a:xfrm>
          <a:prstGeom prst="rect">
            <a:avLst/>
          </a:prstGeom>
          <a:noFill/>
          <a:ln>
            <a:noFill/>
          </a:ln>
        </p:spPr>
      </p:pic>
      <p:sp>
        <p:nvSpPr>
          <p:cNvPr id="1330" name="Google Shape;1330;p150"/>
          <p:cNvSpPr txBox="1"/>
          <p:nvPr/>
        </p:nvSpPr>
        <p:spPr>
          <a:xfrm>
            <a:off x="153325" y="982700"/>
            <a:ext cx="5415300" cy="327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3300">
              <a:solidFill>
                <a:schemeClr val="accent1"/>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Section 9:</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rPr lang="en-US" sz="3300">
                <a:solidFill>
                  <a:srgbClr val="666666"/>
                </a:solidFill>
                <a:latin typeface="Raleway"/>
                <a:ea typeface="Raleway"/>
                <a:cs typeface="Raleway"/>
                <a:sym typeface="Raleway"/>
              </a:rPr>
              <a:t>Trigger an automatic Hab build with a feature branch</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0"/>
              </a:spcAft>
              <a:buNone/>
            </a:pPr>
            <a:r>
              <a:t/>
            </a:r>
            <a:endParaRPr sz="3300">
              <a:solidFill>
                <a:srgbClr val="666666"/>
              </a:solidFill>
              <a:latin typeface="Raleway"/>
              <a:ea typeface="Raleway"/>
              <a:cs typeface="Raleway"/>
              <a:sym typeface="Raleway"/>
            </a:endParaRPr>
          </a:p>
          <a:p>
            <a:pPr indent="0" lvl="0" marL="0" rtl="0" algn="l">
              <a:lnSpc>
                <a:spcPct val="90000"/>
              </a:lnSpc>
              <a:spcBef>
                <a:spcPts val="0"/>
              </a:spcBef>
              <a:spcAft>
                <a:spcPts val="500"/>
              </a:spcAft>
              <a:buNone/>
            </a:pPr>
            <a:r>
              <a:rPr lang="en-US" sz="1500">
                <a:solidFill>
                  <a:schemeClr val="lt1"/>
                </a:solidFill>
                <a:latin typeface="Raleway"/>
                <a:ea typeface="Raleway"/>
                <a:cs typeface="Raleway"/>
                <a:sym typeface="Raleway"/>
              </a:rPr>
              <a:t>O</a:t>
            </a:r>
            <a:endParaRPr sz="3300">
              <a:solidFill>
                <a:schemeClr val="accent1"/>
              </a:solidFill>
              <a:latin typeface="Raleway"/>
              <a:ea typeface="Raleway"/>
              <a:cs typeface="Raleway"/>
              <a:sym typeface="Raleway"/>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151"/>
          <p:cNvSpPr txBox="1"/>
          <p:nvPr>
            <p:ph type="title"/>
          </p:nvPr>
        </p:nvSpPr>
        <p:spPr>
          <a:xfrm>
            <a:off x="381000" y="342898"/>
            <a:ext cx="51996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Habitat loves change.</a:t>
            </a:r>
            <a:endParaRPr/>
          </a:p>
        </p:txBody>
      </p:sp>
      <p:sp>
        <p:nvSpPr>
          <p:cNvPr id="1336" name="Google Shape;1336;p151"/>
          <p:cNvSpPr txBox="1"/>
          <p:nvPr>
            <p:ph idx="1" type="body"/>
          </p:nvPr>
        </p:nvSpPr>
        <p:spPr>
          <a:xfrm>
            <a:off x="381000" y="1371600"/>
            <a:ext cx="5199600" cy="3007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Wouldn’t it be nice if you could have </a:t>
            </a:r>
            <a:r>
              <a:rPr lang="en-US"/>
              <a:t>continuous</a:t>
            </a:r>
            <a:r>
              <a:rPr lang="en-US"/>
              <a:t> deployment to your Hab packages when you make changes to your code??</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US"/>
              <a:t>Or if a dependency changed, all the hab packages that used that dependency would get updated?</a:t>
            </a:r>
            <a:endParaRPr/>
          </a:p>
          <a:p>
            <a:pPr indent="0" lvl="0" marL="0" rtl="0" algn="l">
              <a:spcBef>
                <a:spcPts val="500"/>
              </a:spcBef>
              <a:spcAft>
                <a:spcPts val="0"/>
              </a:spcAft>
              <a:buNone/>
            </a:pPr>
            <a:r>
              <a:t/>
            </a:r>
            <a:endParaRPr/>
          </a:p>
          <a:p>
            <a:pPr indent="0" lvl="0" marL="0" rtl="0" algn="l">
              <a:spcBef>
                <a:spcPts val="500"/>
              </a:spcBef>
              <a:spcAft>
                <a:spcPts val="0"/>
              </a:spcAft>
              <a:buNone/>
            </a:pPr>
            <a:r>
              <a:t/>
            </a:r>
            <a:endParaRPr/>
          </a:p>
          <a:p>
            <a:pPr indent="0" lvl="0" marL="0" rtl="0" algn="l">
              <a:spcBef>
                <a:spcPts val="500"/>
              </a:spcBef>
              <a:spcAft>
                <a:spcPts val="500"/>
              </a:spcAft>
              <a:buNone/>
            </a:pPr>
            <a:r>
              <a:rPr lang="en-US"/>
              <a:t>GOOD NEWS YOU CAN TOTALLY DO THAT!!!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52"/>
          <p:cNvSpPr txBox="1"/>
          <p:nvPr>
            <p:ph type="title"/>
          </p:nvPr>
        </p:nvSpPr>
        <p:spPr>
          <a:xfrm>
            <a:off x="381000" y="342898"/>
            <a:ext cx="51996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Habitat loves change.</a:t>
            </a:r>
            <a:endParaRPr/>
          </a:p>
        </p:txBody>
      </p:sp>
      <p:sp>
        <p:nvSpPr>
          <p:cNvPr id="1342" name="Google Shape;1342;p152"/>
          <p:cNvSpPr txBox="1"/>
          <p:nvPr>
            <p:ph idx="1" type="body"/>
          </p:nvPr>
        </p:nvSpPr>
        <p:spPr>
          <a:xfrm>
            <a:off x="381000" y="1371600"/>
            <a:ext cx="5199600" cy="30072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Now that we have connected our plan to Builder, and linked it to our GitHub repo, </a:t>
            </a:r>
            <a:endParaRPr/>
          </a:p>
          <a:p>
            <a:pPr indent="0" lvl="0" marL="0" rtl="0" algn="l">
              <a:spcBef>
                <a:spcPts val="500"/>
              </a:spcBef>
              <a:spcAft>
                <a:spcPts val="0"/>
              </a:spcAft>
              <a:buNone/>
            </a:pPr>
            <a:r>
              <a:rPr b="1" lang="en-US"/>
              <a:t>whenever we commit a feature branch we can trigger a new build into already deployed Habitat environments</a:t>
            </a:r>
            <a:endParaRPr b="1"/>
          </a:p>
          <a:p>
            <a:pPr indent="0" lvl="0" marL="0" rtl="0" algn="l">
              <a:spcBef>
                <a:spcPts val="500"/>
              </a:spcBef>
              <a:spcAft>
                <a:spcPts val="0"/>
              </a:spcAft>
              <a:buNone/>
            </a:pPr>
            <a:r>
              <a:t/>
            </a:r>
            <a:endParaRPr b="1"/>
          </a:p>
          <a:p>
            <a:pPr indent="0" lvl="0" marL="0" rtl="0" algn="l">
              <a:spcBef>
                <a:spcPts val="500"/>
              </a:spcBef>
              <a:spcAft>
                <a:spcPts val="0"/>
              </a:spcAft>
              <a:buNone/>
            </a:pPr>
            <a:r>
              <a:t/>
            </a:r>
            <a:endParaRPr b="1"/>
          </a:p>
          <a:p>
            <a:pPr indent="0" lvl="0" marL="0" rtl="0" algn="l">
              <a:spcBef>
                <a:spcPts val="500"/>
              </a:spcBef>
              <a:spcAft>
                <a:spcPts val="500"/>
              </a:spcAft>
              <a:buNone/>
            </a:pPr>
            <a:r>
              <a:rPr b="1" lang="en-US"/>
              <a:t>So lets do this.</a:t>
            </a:r>
            <a:endParaRPr b="1"/>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53"/>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1800">
                <a:solidFill>
                  <a:srgbClr val="FF9900"/>
                </a:solidFill>
              </a:rPr>
              <a:t>Run the current configuration locally (so we can see the update later)</a:t>
            </a:r>
            <a:endParaRPr sz="1800">
              <a:solidFill>
                <a:srgbClr val="FF9900"/>
              </a:solidFill>
            </a:endParaRPr>
          </a:p>
        </p:txBody>
      </p:sp>
      <p:sp>
        <p:nvSpPr>
          <p:cNvPr id="1348" name="Google Shape;1348;p153"/>
          <p:cNvSpPr/>
          <p:nvPr/>
        </p:nvSpPr>
        <p:spPr>
          <a:xfrm>
            <a:off x="381000" y="1167475"/>
            <a:ext cx="8382000" cy="16686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None/>
            </a:pP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rgbClr val="FFFFFF"/>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hab svc load </a:t>
            </a:r>
            <a:r>
              <a:rPr lang="en-US">
                <a:solidFill>
                  <a:srgbClr val="FFFF00"/>
                </a:solidFill>
                <a:latin typeface="Consolas"/>
                <a:ea typeface="Consolas"/>
                <a:cs typeface="Consolas"/>
                <a:sym typeface="Consolas"/>
              </a:rPr>
              <a:t>core/mongodb/3.2.10/20171101045425</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rgbClr val="FFFFFF"/>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hab config apply mongodb.default $(date +%s) habitat/mongo.toml</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rgbClr val="FFFFFF"/>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hab svc load </a:t>
            </a:r>
            <a:r>
              <a:rPr i="1" lang="en-US">
                <a:solidFill>
                  <a:srgbClr val="FFFF00"/>
                </a:solidFill>
                <a:latin typeface="Consolas"/>
                <a:ea typeface="Consolas"/>
                <a:cs typeface="Consolas"/>
                <a:sym typeface="Consolas"/>
              </a:rPr>
              <a:t>&lt;YOURORIGIN&gt;</a:t>
            </a:r>
            <a:r>
              <a:rPr lang="en-US">
                <a:solidFill>
                  <a:srgbClr val="FFFF00"/>
                </a:solidFill>
                <a:latin typeface="Consolas"/>
                <a:ea typeface="Consolas"/>
                <a:cs typeface="Consolas"/>
                <a:sym typeface="Consolas"/>
              </a:rPr>
              <a:t>/national-parks --bind database:mongodb.default --channel stable --strategy at-once</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349" name="Google Shape;1349;p153"/>
          <p:cNvSpPr/>
          <p:nvPr/>
        </p:nvSpPr>
        <p:spPr>
          <a:xfrm>
            <a:off x="380996" y="9994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3"/>
          <p:cNvSpPr/>
          <p:nvPr/>
        </p:nvSpPr>
        <p:spPr>
          <a:xfrm>
            <a:off x="4346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3"/>
          <p:cNvSpPr/>
          <p:nvPr/>
        </p:nvSpPr>
        <p:spPr>
          <a:xfrm>
            <a:off x="6067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3"/>
          <p:cNvSpPr/>
          <p:nvPr/>
        </p:nvSpPr>
        <p:spPr>
          <a:xfrm>
            <a:off x="778840" y="10567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54"/>
          <p:cNvSpPr txBox="1"/>
          <p:nvPr>
            <p:ph type="title"/>
          </p:nvPr>
        </p:nvSpPr>
        <p:spPr>
          <a:xfrm>
            <a:off x="381000" y="342899"/>
            <a:ext cx="8382000" cy="41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US" sz="2400"/>
              <a:t>Lets make a small change to our NP app and see it get automatically consumed</a:t>
            </a:r>
            <a:endParaRPr sz="2400"/>
          </a:p>
        </p:txBody>
      </p:sp>
      <p:sp>
        <p:nvSpPr>
          <p:cNvPr id="1358" name="Google Shape;1358;p154"/>
          <p:cNvSpPr/>
          <p:nvPr/>
        </p:nvSpPr>
        <p:spPr>
          <a:xfrm>
            <a:off x="381000" y="2158075"/>
            <a:ext cx="8382000" cy="2098800"/>
          </a:xfrm>
          <a:prstGeom prst="roundRect">
            <a:avLst>
              <a:gd fmla="val 2074" name="adj"/>
            </a:avLst>
          </a:prstGeom>
          <a:solidFill>
            <a:srgbClr val="3E4346"/>
          </a:solidFill>
          <a:ln>
            <a:noFill/>
          </a:ln>
        </p:spPr>
        <p:txBody>
          <a:bodyPr anchorCtr="0" anchor="t" bIns="91425" lIns="91425" spcFirstLastPara="1" rIns="91425" wrap="square" tIns="91425">
            <a:noAutofit/>
          </a:bodyPr>
          <a:lstStyle/>
          <a:p>
            <a:pPr indent="0" lvl="0" marL="0" rtl="0" algn="l">
              <a:lnSpc>
                <a:spcPct val="90000"/>
              </a:lnSpc>
              <a:spcBef>
                <a:spcPts val="500"/>
              </a:spcBef>
              <a:spcAft>
                <a:spcPts val="0"/>
              </a:spcAft>
              <a:buClr>
                <a:schemeClr val="dk2"/>
              </a:buClr>
              <a:buSzPts val="1100"/>
              <a:buFont typeface="Arial"/>
              <a:buNone/>
            </a:pPr>
            <a:r>
              <a:rPr lang="en-US">
                <a:solidFill>
                  <a:srgbClr val="93C47D"/>
                </a:solidFill>
                <a:latin typeface="Consolas"/>
                <a:ea typeface="Consolas"/>
                <a:cs typeface="Consolas"/>
                <a:sym typeface="Consolas"/>
              </a:rPr>
              <a:t>[default:</a:t>
            </a:r>
            <a:r>
              <a:rPr lang="en-US">
                <a:solidFill>
                  <a:srgbClr val="FF00FF"/>
                </a:solidFill>
                <a:latin typeface="Consolas"/>
                <a:ea typeface="Consolas"/>
                <a:cs typeface="Consolas"/>
                <a:sym typeface="Consolas"/>
              </a:rPr>
              <a:t>/src</a:t>
            </a:r>
            <a:r>
              <a:rPr lang="en-US">
                <a:solidFill>
                  <a:srgbClr val="93C47D"/>
                </a:solidFill>
                <a:latin typeface="Consolas"/>
                <a:ea typeface="Consolas"/>
                <a:cs typeface="Consolas"/>
                <a:sym typeface="Consolas"/>
              </a:rPr>
              <a:t>:</a:t>
            </a:r>
            <a:r>
              <a:rPr lang="en-US">
                <a:solidFill>
                  <a:schemeClr val="lt1"/>
                </a:solidFill>
                <a:latin typeface="Consolas"/>
                <a:ea typeface="Consolas"/>
                <a:cs typeface="Consolas"/>
                <a:sym typeface="Consolas"/>
              </a:rPr>
              <a:t>0</a:t>
            </a:r>
            <a:r>
              <a:rPr lang="en-US">
                <a:solidFill>
                  <a:srgbClr val="93C47D"/>
                </a:solidFill>
                <a:latin typeface="Consolas"/>
                <a:ea typeface="Consolas"/>
                <a:cs typeface="Consolas"/>
                <a:sym typeface="Consolas"/>
              </a:rPr>
              <a:t>]#</a:t>
            </a:r>
            <a:r>
              <a:rPr lang="en-US">
                <a:solidFill>
                  <a:srgbClr val="FEFEFE"/>
                </a:solidFill>
                <a:latin typeface="Consolas"/>
                <a:ea typeface="Consolas"/>
                <a:cs typeface="Consolas"/>
                <a:sym typeface="Consolas"/>
              </a:rPr>
              <a:t> </a:t>
            </a:r>
            <a:r>
              <a:rPr lang="en-US">
                <a:solidFill>
                  <a:srgbClr val="FFFF00"/>
                </a:solidFill>
                <a:latin typeface="Consolas"/>
                <a:ea typeface="Consolas"/>
                <a:cs typeface="Consolas"/>
                <a:sym typeface="Consolas"/>
              </a:rPr>
              <a:t>exit</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Clr>
                <a:schemeClr val="dk2"/>
              </a:buClr>
              <a:buSzPts val="1100"/>
              <a:buFont typeface="Arial"/>
              <a:buNone/>
            </a:pPr>
            <a:r>
              <a:t/>
            </a:r>
            <a:endParaRPr>
              <a:solidFill>
                <a:srgbClr val="FFFF00"/>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cd ~/habitat_jumpstart/national-parks</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rPr lang="en-US">
                <a:solidFill>
                  <a:srgbClr val="FFFFFF"/>
                </a:solidFill>
                <a:latin typeface="Consolas"/>
                <a:ea typeface="Consolas"/>
                <a:cs typeface="Consolas"/>
                <a:sym typeface="Consolas"/>
              </a:rPr>
              <a:t>$ </a:t>
            </a:r>
            <a:r>
              <a:rPr lang="en-US">
                <a:solidFill>
                  <a:srgbClr val="FFFFFF"/>
                </a:solidFill>
                <a:latin typeface="Consolas"/>
                <a:ea typeface="Consolas"/>
                <a:cs typeface="Consolas"/>
                <a:sym typeface="Consolas"/>
              </a:rPr>
              <a:t>git checkout -b </a:t>
            </a:r>
            <a:r>
              <a:rPr i="1" lang="en-US">
                <a:solidFill>
                  <a:srgbClr val="FFFFFF"/>
                </a:solidFill>
                <a:latin typeface="Consolas"/>
                <a:ea typeface="Consolas"/>
                <a:cs typeface="Consolas"/>
                <a:sym typeface="Consolas"/>
              </a:rPr>
              <a:t>&lt;NAMEOFYOURBRANCH&gt;</a:t>
            </a:r>
            <a:endParaRPr i="1">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FFFFF"/>
              </a:solidFill>
              <a:latin typeface="Consolas"/>
              <a:ea typeface="Consolas"/>
              <a:cs typeface="Consolas"/>
              <a:sym typeface="Consolas"/>
            </a:endParaRPr>
          </a:p>
          <a:p>
            <a:pPr indent="0" lvl="0" marL="0" rtl="0" algn="l">
              <a:lnSpc>
                <a:spcPct val="90000"/>
              </a:lnSpc>
              <a:spcBef>
                <a:spcPts val="500"/>
              </a:spcBef>
              <a:spcAft>
                <a:spcPts val="0"/>
              </a:spcAft>
              <a:buNone/>
            </a:pPr>
            <a:r>
              <a:t/>
            </a:r>
            <a:endParaRPr>
              <a:solidFill>
                <a:srgbClr val="FEFEFE"/>
              </a:solidFill>
              <a:latin typeface="Consolas"/>
              <a:ea typeface="Consolas"/>
              <a:cs typeface="Consolas"/>
              <a:sym typeface="Consolas"/>
            </a:endParaRPr>
          </a:p>
          <a:p>
            <a:pPr indent="0" lvl="0" marL="0" rtl="0" algn="l">
              <a:lnSpc>
                <a:spcPct val="90000"/>
              </a:lnSpc>
              <a:spcBef>
                <a:spcPts val="500"/>
              </a:spcBef>
              <a:spcAft>
                <a:spcPts val="500"/>
              </a:spcAft>
              <a:buNone/>
            </a:pPr>
            <a:r>
              <a:t/>
            </a:r>
            <a:endParaRPr sz="1200">
              <a:solidFill>
                <a:srgbClr val="FEFEFE"/>
              </a:solidFill>
              <a:latin typeface="Consolas"/>
              <a:ea typeface="Consolas"/>
              <a:cs typeface="Consolas"/>
              <a:sym typeface="Consolas"/>
            </a:endParaRPr>
          </a:p>
        </p:txBody>
      </p:sp>
      <p:sp>
        <p:nvSpPr>
          <p:cNvPr id="1359" name="Google Shape;1359;p154"/>
          <p:cNvSpPr/>
          <p:nvPr/>
        </p:nvSpPr>
        <p:spPr>
          <a:xfrm>
            <a:off x="380996" y="1990075"/>
            <a:ext cx="8382000" cy="225300"/>
          </a:xfrm>
          <a:prstGeom prst="round2SameRect">
            <a:avLst>
              <a:gd fmla="val 16667" name="adj1"/>
              <a:gd fmla="val 0" name="adj2"/>
            </a:avLst>
          </a:prstGeom>
          <a:solidFill>
            <a:srgbClr val="E4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4"/>
          <p:cNvSpPr/>
          <p:nvPr/>
        </p:nvSpPr>
        <p:spPr>
          <a:xfrm>
            <a:off x="434640" y="20473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4"/>
          <p:cNvSpPr/>
          <p:nvPr/>
        </p:nvSpPr>
        <p:spPr>
          <a:xfrm>
            <a:off x="606740" y="20473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4"/>
          <p:cNvSpPr/>
          <p:nvPr/>
        </p:nvSpPr>
        <p:spPr>
          <a:xfrm>
            <a:off x="778840" y="2047379"/>
            <a:ext cx="110700" cy="110700"/>
          </a:xfrm>
          <a:prstGeom prst="ellipse">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4"/>
          <p:cNvSpPr txBox="1"/>
          <p:nvPr/>
        </p:nvSpPr>
        <p:spPr>
          <a:xfrm>
            <a:off x="381000" y="1535275"/>
            <a:ext cx="5338200" cy="62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9900"/>
              </a:buClr>
              <a:buSzPts val="1800"/>
              <a:buFont typeface="Raleway"/>
              <a:buAutoNum type="arabicPeriod"/>
            </a:pPr>
            <a:r>
              <a:rPr lang="en-US" sz="1800">
                <a:solidFill>
                  <a:srgbClr val="FF9900"/>
                </a:solidFill>
                <a:latin typeface="Raleway"/>
                <a:ea typeface="Raleway"/>
                <a:cs typeface="Raleway"/>
                <a:sym typeface="Raleway"/>
              </a:rPr>
              <a:t> </a:t>
            </a:r>
            <a:r>
              <a:rPr lang="en-US" sz="1800">
                <a:solidFill>
                  <a:srgbClr val="FF9900"/>
                </a:solidFill>
                <a:latin typeface="Raleway"/>
                <a:ea typeface="Raleway"/>
                <a:cs typeface="Raleway"/>
                <a:sym typeface="Raleway"/>
              </a:rPr>
              <a:t>Create a feature branch</a:t>
            </a:r>
            <a:endParaRPr sz="1800">
              <a:solidFill>
                <a:srgbClr val="FF9900"/>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Chef2017">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hef2017">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